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66" r:id="rId3"/>
    <p:sldId id="317" r:id="rId4"/>
    <p:sldId id="333" r:id="rId5"/>
    <p:sldId id="329" r:id="rId6"/>
    <p:sldId id="330" r:id="rId7"/>
    <p:sldId id="331" r:id="rId8"/>
    <p:sldId id="332" r:id="rId9"/>
    <p:sldId id="335" r:id="rId10"/>
    <p:sldId id="336" r:id="rId11"/>
    <p:sldId id="337" r:id="rId12"/>
    <p:sldId id="338" r:id="rId13"/>
    <p:sldId id="339" r:id="rId14"/>
    <p:sldId id="344" r:id="rId15"/>
    <p:sldId id="345" r:id="rId16"/>
    <p:sldId id="346" r:id="rId17"/>
    <p:sldId id="347" r:id="rId18"/>
    <p:sldId id="348" r:id="rId19"/>
    <p:sldId id="349" r:id="rId20"/>
    <p:sldId id="350" r:id="rId21"/>
    <p:sldId id="351" r:id="rId22"/>
    <p:sldId id="352" r:id="rId23"/>
    <p:sldId id="359" r:id="rId24"/>
    <p:sldId id="353" r:id="rId25"/>
    <p:sldId id="354" r:id="rId26"/>
    <p:sldId id="355" r:id="rId27"/>
    <p:sldId id="356" r:id="rId28"/>
    <p:sldId id="357" r:id="rId29"/>
    <p:sldId id="358" r:id="rId30"/>
    <p:sldId id="395" r:id="rId31"/>
    <p:sldId id="396" r:id="rId32"/>
    <p:sldId id="402" r:id="rId33"/>
    <p:sldId id="403" r:id="rId34"/>
    <p:sldId id="413" r:id="rId35"/>
    <p:sldId id="414" r:id="rId36"/>
    <p:sldId id="416" r:id="rId37"/>
    <p:sldId id="417" r:id="rId38"/>
    <p:sldId id="415" r:id="rId39"/>
    <p:sldId id="418" r:id="rId40"/>
    <p:sldId id="292" r:id="rId41"/>
    <p:sldId id="291" r:id="rId42"/>
    <p:sldId id="316" r:id="rId43"/>
    <p:sldId id="294" r:id="rId44"/>
    <p:sldId id="295" r:id="rId45"/>
    <p:sldId id="296" r:id="rId46"/>
    <p:sldId id="297" r:id="rId47"/>
    <p:sldId id="298" r:id="rId48"/>
    <p:sldId id="299" r:id="rId49"/>
    <p:sldId id="300" r:id="rId50"/>
    <p:sldId id="309" r:id="rId51"/>
    <p:sldId id="311" r:id="rId52"/>
    <p:sldId id="312" r:id="rId53"/>
    <p:sldId id="313" r:id="rId54"/>
    <p:sldId id="393" r:id="rId55"/>
    <p:sldId id="394" r:id="rId56"/>
    <p:sldId id="419" r:id="rId57"/>
    <p:sldId id="420" r:id="rId58"/>
    <p:sldId id="421" r:id="rId59"/>
    <p:sldId id="42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122" d="100"/>
          <a:sy n="122" d="100"/>
        </p:scale>
        <p:origin x="150" y="90"/>
      </p:cViewPr>
      <p:guideLst/>
    </p:cSldViewPr>
  </p:slideViewPr>
  <p:notesTextViewPr>
    <p:cViewPr>
      <p:scale>
        <a:sx n="1" d="1"/>
        <a:sy n="1" d="1"/>
      </p:scale>
      <p:origin x="0" y="0"/>
    </p:cViewPr>
  </p:notesTextViewPr>
  <p:sorterViewPr>
    <p:cViewPr varScale="1">
      <p:scale>
        <a:sx n="1" d="1"/>
        <a:sy n="1" d="1"/>
      </p:scale>
      <p:origin x="0" y="-247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E67B6-A47A-45F1-BC0E-4E408EB3DA4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553D90A3-DC85-4A07-A5FC-079F62375806}">
      <dgm:prSet phldrT="[Text]"/>
      <dgm:spPr/>
      <dgm:t>
        <a:bodyPr/>
        <a:lstStyle/>
        <a:p>
          <a:r>
            <a:rPr lang="en-AU" dirty="0" smtClean="0"/>
            <a:t>Launch</a:t>
          </a:r>
          <a:endParaRPr lang="en-AU" dirty="0"/>
        </a:p>
      </dgm:t>
    </dgm:pt>
    <dgm:pt modelId="{1CE0BDD3-617A-472F-A458-9FA7C6D41110}" type="parTrans" cxnId="{E97BBAB2-46D6-4D42-A969-AA65FF788A3C}">
      <dgm:prSet/>
      <dgm:spPr/>
      <dgm:t>
        <a:bodyPr/>
        <a:lstStyle/>
        <a:p>
          <a:endParaRPr lang="en-AU"/>
        </a:p>
      </dgm:t>
    </dgm:pt>
    <dgm:pt modelId="{108CECEE-64BB-4FF3-BFFE-086AE3340E50}" type="sibTrans" cxnId="{E97BBAB2-46D6-4D42-A969-AA65FF788A3C}">
      <dgm:prSet/>
      <dgm:spPr/>
      <dgm:t>
        <a:bodyPr/>
        <a:lstStyle/>
        <a:p>
          <a:endParaRPr lang="en-AU"/>
        </a:p>
      </dgm:t>
    </dgm:pt>
    <dgm:pt modelId="{C55BB366-18AF-4E49-88E8-5E1B7F9617F0}">
      <dgm:prSet phldrT="[Text]"/>
      <dgm:spPr/>
      <dgm:t>
        <a:bodyPr/>
        <a:lstStyle/>
        <a:p>
          <a:r>
            <a:rPr lang="en-AU" dirty="0" smtClean="0"/>
            <a:t>Explore</a:t>
          </a:r>
          <a:endParaRPr lang="en-AU" dirty="0"/>
        </a:p>
      </dgm:t>
    </dgm:pt>
    <dgm:pt modelId="{A4BC816C-C7E8-48BF-A6D3-7C53E7219DA3}" type="parTrans" cxnId="{8E3AB2BD-3700-4CE1-8481-7A50BE8F8D0B}">
      <dgm:prSet/>
      <dgm:spPr/>
      <dgm:t>
        <a:bodyPr/>
        <a:lstStyle/>
        <a:p>
          <a:endParaRPr lang="en-AU"/>
        </a:p>
      </dgm:t>
    </dgm:pt>
    <dgm:pt modelId="{3B3CDDB4-4B35-45F2-B1C5-06267751117E}" type="sibTrans" cxnId="{8E3AB2BD-3700-4CE1-8481-7A50BE8F8D0B}">
      <dgm:prSet/>
      <dgm:spPr/>
      <dgm:t>
        <a:bodyPr/>
        <a:lstStyle/>
        <a:p>
          <a:endParaRPr lang="en-AU"/>
        </a:p>
      </dgm:t>
    </dgm:pt>
    <dgm:pt modelId="{00E75771-576F-4568-A013-A0E148198875}">
      <dgm:prSet phldrT="[Text]"/>
      <dgm:spPr/>
      <dgm:t>
        <a:bodyPr/>
        <a:lstStyle/>
        <a:p>
          <a:r>
            <a:rPr lang="en-AU" dirty="0" smtClean="0"/>
            <a:t>Summarise</a:t>
          </a:r>
          <a:endParaRPr lang="en-AU" dirty="0"/>
        </a:p>
      </dgm:t>
    </dgm:pt>
    <dgm:pt modelId="{75514700-6BD9-4316-9311-8E66A848EC54}" type="parTrans" cxnId="{7593B33B-3DA0-4F64-8E93-B9DEFD85B207}">
      <dgm:prSet/>
      <dgm:spPr/>
      <dgm:t>
        <a:bodyPr/>
        <a:lstStyle/>
        <a:p>
          <a:endParaRPr lang="en-AU"/>
        </a:p>
      </dgm:t>
    </dgm:pt>
    <dgm:pt modelId="{0F0DA2DC-C242-4F44-8A4D-85E2B5C5488E}" type="sibTrans" cxnId="{7593B33B-3DA0-4F64-8E93-B9DEFD85B207}">
      <dgm:prSet/>
      <dgm:spPr/>
      <dgm:t>
        <a:bodyPr/>
        <a:lstStyle/>
        <a:p>
          <a:endParaRPr lang="en-AU"/>
        </a:p>
      </dgm:t>
    </dgm:pt>
    <dgm:pt modelId="{81A38B98-791F-40B8-BBF3-D69A88E666A4}" type="pres">
      <dgm:prSet presAssocID="{2EEE67B6-A47A-45F1-BC0E-4E408EB3DA43}" presName="cycle" presStyleCnt="0">
        <dgm:presLayoutVars>
          <dgm:dir/>
          <dgm:resizeHandles val="exact"/>
        </dgm:presLayoutVars>
      </dgm:prSet>
      <dgm:spPr/>
      <dgm:t>
        <a:bodyPr/>
        <a:lstStyle/>
        <a:p>
          <a:endParaRPr lang="en-AU"/>
        </a:p>
      </dgm:t>
    </dgm:pt>
    <dgm:pt modelId="{441C1D86-5839-46B1-AC66-A4673C8DF49B}" type="pres">
      <dgm:prSet presAssocID="{553D90A3-DC85-4A07-A5FC-079F62375806}" presName="node" presStyleLbl="node1" presStyleIdx="0" presStyleCnt="3">
        <dgm:presLayoutVars>
          <dgm:bulletEnabled val="1"/>
        </dgm:presLayoutVars>
      </dgm:prSet>
      <dgm:spPr/>
      <dgm:t>
        <a:bodyPr/>
        <a:lstStyle/>
        <a:p>
          <a:endParaRPr lang="en-AU"/>
        </a:p>
      </dgm:t>
    </dgm:pt>
    <dgm:pt modelId="{CB8CE651-E98D-4144-ACDF-CA3088A27021}" type="pres">
      <dgm:prSet presAssocID="{108CECEE-64BB-4FF3-BFFE-086AE3340E50}" presName="sibTrans" presStyleLbl="sibTrans2D1" presStyleIdx="0" presStyleCnt="3"/>
      <dgm:spPr/>
      <dgm:t>
        <a:bodyPr/>
        <a:lstStyle/>
        <a:p>
          <a:endParaRPr lang="en-AU"/>
        </a:p>
      </dgm:t>
    </dgm:pt>
    <dgm:pt modelId="{45F9DA7B-10DA-476C-AAC8-6D79C7B7A8C2}" type="pres">
      <dgm:prSet presAssocID="{108CECEE-64BB-4FF3-BFFE-086AE3340E50}" presName="connectorText" presStyleLbl="sibTrans2D1" presStyleIdx="0" presStyleCnt="3"/>
      <dgm:spPr/>
      <dgm:t>
        <a:bodyPr/>
        <a:lstStyle/>
        <a:p>
          <a:endParaRPr lang="en-AU"/>
        </a:p>
      </dgm:t>
    </dgm:pt>
    <dgm:pt modelId="{9C1D3D5A-52B2-4072-9C9E-042614454A2F}" type="pres">
      <dgm:prSet presAssocID="{C55BB366-18AF-4E49-88E8-5E1B7F9617F0}" presName="node" presStyleLbl="node1" presStyleIdx="1" presStyleCnt="3">
        <dgm:presLayoutVars>
          <dgm:bulletEnabled val="1"/>
        </dgm:presLayoutVars>
      </dgm:prSet>
      <dgm:spPr/>
      <dgm:t>
        <a:bodyPr/>
        <a:lstStyle/>
        <a:p>
          <a:endParaRPr lang="en-AU"/>
        </a:p>
      </dgm:t>
    </dgm:pt>
    <dgm:pt modelId="{6391AF96-438C-4ED6-A662-DB5CCE299292}" type="pres">
      <dgm:prSet presAssocID="{3B3CDDB4-4B35-45F2-B1C5-06267751117E}" presName="sibTrans" presStyleLbl="sibTrans2D1" presStyleIdx="1" presStyleCnt="3"/>
      <dgm:spPr/>
      <dgm:t>
        <a:bodyPr/>
        <a:lstStyle/>
        <a:p>
          <a:endParaRPr lang="en-AU"/>
        </a:p>
      </dgm:t>
    </dgm:pt>
    <dgm:pt modelId="{51B3EE8C-A19F-45FC-AB9D-9E8DA3430FAD}" type="pres">
      <dgm:prSet presAssocID="{3B3CDDB4-4B35-45F2-B1C5-06267751117E}" presName="connectorText" presStyleLbl="sibTrans2D1" presStyleIdx="1" presStyleCnt="3"/>
      <dgm:spPr/>
      <dgm:t>
        <a:bodyPr/>
        <a:lstStyle/>
        <a:p>
          <a:endParaRPr lang="en-AU"/>
        </a:p>
      </dgm:t>
    </dgm:pt>
    <dgm:pt modelId="{AD960939-DBEE-4027-80A3-8665CAE88CC3}" type="pres">
      <dgm:prSet presAssocID="{00E75771-576F-4568-A013-A0E148198875}" presName="node" presStyleLbl="node1" presStyleIdx="2" presStyleCnt="3">
        <dgm:presLayoutVars>
          <dgm:bulletEnabled val="1"/>
        </dgm:presLayoutVars>
      </dgm:prSet>
      <dgm:spPr/>
      <dgm:t>
        <a:bodyPr/>
        <a:lstStyle/>
        <a:p>
          <a:endParaRPr lang="en-AU"/>
        </a:p>
      </dgm:t>
    </dgm:pt>
    <dgm:pt modelId="{B56B9A73-1E5C-4CF8-88D4-49AA1A218C84}" type="pres">
      <dgm:prSet presAssocID="{0F0DA2DC-C242-4F44-8A4D-85E2B5C5488E}" presName="sibTrans" presStyleLbl="sibTrans2D1" presStyleIdx="2" presStyleCnt="3"/>
      <dgm:spPr/>
      <dgm:t>
        <a:bodyPr/>
        <a:lstStyle/>
        <a:p>
          <a:endParaRPr lang="en-AU"/>
        </a:p>
      </dgm:t>
    </dgm:pt>
    <dgm:pt modelId="{67C3E600-E5E6-4E3D-940A-7BD7A9971EF8}" type="pres">
      <dgm:prSet presAssocID="{0F0DA2DC-C242-4F44-8A4D-85E2B5C5488E}" presName="connectorText" presStyleLbl="sibTrans2D1" presStyleIdx="2" presStyleCnt="3"/>
      <dgm:spPr/>
      <dgm:t>
        <a:bodyPr/>
        <a:lstStyle/>
        <a:p>
          <a:endParaRPr lang="en-AU"/>
        </a:p>
      </dgm:t>
    </dgm:pt>
  </dgm:ptLst>
  <dgm:cxnLst>
    <dgm:cxn modelId="{8E3AB2BD-3700-4CE1-8481-7A50BE8F8D0B}" srcId="{2EEE67B6-A47A-45F1-BC0E-4E408EB3DA43}" destId="{C55BB366-18AF-4E49-88E8-5E1B7F9617F0}" srcOrd="1" destOrd="0" parTransId="{A4BC816C-C7E8-48BF-A6D3-7C53E7219DA3}" sibTransId="{3B3CDDB4-4B35-45F2-B1C5-06267751117E}"/>
    <dgm:cxn modelId="{4FD5A170-1F02-4938-94A3-2864FF6B3EAB}" type="presOf" srcId="{C55BB366-18AF-4E49-88E8-5E1B7F9617F0}" destId="{9C1D3D5A-52B2-4072-9C9E-042614454A2F}" srcOrd="0" destOrd="0" presId="urn:microsoft.com/office/officeart/2005/8/layout/cycle2"/>
    <dgm:cxn modelId="{9A68A09D-8C51-4C04-BF9F-007CC9247FA4}" type="presOf" srcId="{00E75771-576F-4568-A013-A0E148198875}" destId="{AD960939-DBEE-4027-80A3-8665CAE88CC3}" srcOrd="0" destOrd="0" presId="urn:microsoft.com/office/officeart/2005/8/layout/cycle2"/>
    <dgm:cxn modelId="{0A0FD0C1-0AF2-4730-92AA-FAF88D4BFAF9}" type="presOf" srcId="{553D90A3-DC85-4A07-A5FC-079F62375806}" destId="{441C1D86-5839-46B1-AC66-A4673C8DF49B}" srcOrd="0" destOrd="0" presId="urn:microsoft.com/office/officeart/2005/8/layout/cycle2"/>
    <dgm:cxn modelId="{5B895F29-E9C8-4B60-BE1A-D8865ACB4BBE}" type="presOf" srcId="{2EEE67B6-A47A-45F1-BC0E-4E408EB3DA43}" destId="{81A38B98-791F-40B8-BBF3-D69A88E666A4}" srcOrd="0" destOrd="0" presId="urn:microsoft.com/office/officeart/2005/8/layout/cycle2"/>
    <dgm:cxn modelId="{BDF6B631-FCA5-4D98-9296-EA9DE50C3F13}" type="presOf" srcId="{0F0DA2DC-C242-4F44-8A4D-85E2B5C5488E}" destId="{67C3E600-E5E6-4E3D-940A-7BD7A9971EF8}" srcOrd="1" destOrd="0" presId="urn:microsoft.com/office/officeart/2005/8/layout/cycle2"/>
    <dgm:cxn modelId="{59054421-CF5E-4CD3-B204-C7BA897E8003}" type="presOf" srcId="{108CECEE-64BB-4FF3-BFFE-086AE3340E50}" destId="{CB8CE651-E98D-4144-ACDF-CA3088A27021}" srcOrd="0" destOrd="0" presId="urn:microsoft.com/office/officeart/2005/8/layout/cycle2"/>
    <dgm:cxn modelId="{8D3BB6F7-6845-4CCE-B6AF-99E525D01494}" type="presOf" srcId="{3B3CDDB4-4B35-45F2-B1C5-06267751117E}" destId="{51B3EE8C-A19F-45FC-AB9D-9E8DA3430FAD}" srcOrd="1" destOrd="0" presId="urn:microsoft.com/office/officeart/2005/8/layout/cycle2"/>
    <dgm:cxn modelId="{E97BBAB2-46D6-4D42-A969-AA65FF788A3C}" srcId="{2EEE67B6-A47A-45F1-BC0E-4E408EB3DA43}" destId="{553D90A3-DC85-4A07-A5FC-079F62375806}" srcOrd="0" destOrd="0" parTransId="{1CE0BDD3-617A-472F-A458-9FA7C6D41110}" sibTransId="{108CECEE-64BB-4FF3-BFFE-086AE3340E50}"/>
    <dgm:cxn modelId="{FB5131B0-8CDD-4647-ACC3-B35FF9CA1219}" type="presOf" srcId="{0F0DA2DC-C242-4F44-8A4D-85E2B5C5488E}" destId="{B56B9A73-1E5C-4CF8-88D4-49AA1A218C84}" srcOrd="0" destOrd="0" presId="urn:microsoft.com/office/officeart/2005/8/layout/cycle2"/>
    <dgm:cxn modelId="{C2D3955D-274E-4AFE-894C-4BC3A42B934C}" type="presOf" srcId="{3B3CDDB4-4B35-45F2-B1C5-06267751117E}" destId="{6391AF96-438C-4ED6-A662-DB5CCE299292}" srcOrd="0" destOrd="0" presId="urn:microsoft.com/office/officeart/2005/8/layout/cycle2"/>
    <dgm:cxn modelId="{B8C487B0-8FB2-4203-AAFA-AADDBF0FAF81}" type="presOf" srcId="{108CECEE-64BB-4FF3-BFFE-086AE3340E50}" destId="{45F9DA7B-10DA-476C-AAC8-6D79C7B7A8C2}" srcOrd="1" destOrd="0" presId="urn:microsoft.com/office/officeart/2005/8/layout/cycle2"/>
    <dgm:cxn modelId="{7593B33B-3DA0-4F64-8E93-B9DEFD85B207}" srcId="{2EEE67B6-A47A-45F1-BC0E-4E408EB3DA43}" destId="{00E75771-576F-4568-A013-A0E148198875}" srcOrd="2" destOrd="0" parTransId="{75514700-6BD9-4316-9311-8E66A848EC54}" sibTransId="{0F0DA2DC-C242-4F44-8A4D-85E2B5C5488E}"/>
    <dgm:cxn modelId="{0E92B479-399E-4D0C-A2CA-C8D671FC2194}" type="presParOf" srcId="{81A38B98-791F-40B8-BBF3-D69A88E666A4}" destId="{441C1D86-5839-46B1-AC66-A4673C8DF49B}" srcOrd="0" destOrd="0" presId="urn:microsoft.com/office/officeart/2005/8/layout/cycle2"/>
    <dgm:cxn modelId="{E8783ABF-E0CA-45B0-BC15-EDC02EF1D6DF}" type="presParOf" srcId="{81A38B98-791F-40B8-BBF3-D69A88E666A4}" destId="{CB8CE651-E98D-4144-ACDF-CA3088A27021}" srcOrd="1" destOrd="0" presId="urn:microsoft.com/office/officeart/2005/8/layout/cycle2"/>
    <dgm:cxn modelId="{1A62FC0E-72AF-43D2-B69A-F44A0E00BFAB}" type="presParOf" srcId="{CB8CE651-E98D-4144-ACDF-CA3088A27021}" destId="{45F9DA7B-10DA-476C-AAC8-6D79C7B7A8C2}" srcOrd="0" destOrd="0" presId="urn:microsoft.com/office/officeart/2005/8/layout/cycle2"/>
    <dgm:cxn modelId="{AD45FB90-EC95-48AA-946C-3AB8197BCE77}" type="presParOf" srcId="{81A38B98-791F-40B8-BBF3-D69A88E666A4}" destId="{9C1D3D5A-52B2-4072-9C9E-042614454A2F}" srcOrd="2" destOrd="0" presId="urn:microsoft.com/office/officeart/2005/8/layout/cycle2"/>
    <dgm:cxn modelId="{2BB60888-EB90-41F0-8DFE-052B050F91AB}" type="presParOf" srcId="{81A38B98-791F-40B8-BBF3-D69A88E666A4}" destId="{6391AF96-438C-4ED6-A662-DB5CCE299292}" srcOrd="3" destOrd="0" presId="urn:microsoft.com/office/officeart/2005/8/layout/cycle2"/>
    <dgm:cxn modelId="{F609A6FF-DD78-4190-927E-8BA589E83140}" type="presParOf" srcId="{6391AF96-438C-4ED6-A662-DB5CCE299292}" destId="{51B3EE8C-A19F-45FC-AB9D-9E8DA3430FAD}" srcOrd="0" destOrd="0" presId="urn:microsoft.com/office/officeart/2005/8/layout/cycle2"/>
    <dgm:cxn modelId="{9AA06857-15F2-4A75-9D5E-D65891CCE219}" type="presParOf" srcId="{81A38B98-791F-40B8-BBF3-D69A88E666A4}" destId="{AD960939-DBEE-4027-80A3-8665CAE88CC3}" srcOrd="4" destOrd="0" presId="urn:microsoft.com/office/officeart/2005/8/layout/cycle2"/>
    <dgm:cxn modelId="{04ACEA76-6877-4E22-B2C5-D6E7A59F9382}" type="presParOf" srcId="{81A38B98-791F-40B8-BBF3-D69A88E666A4}" destId="{B56B9A73-1E5C-4CF8-88D4-49AA1A218C84}" srcOrd="5" destOrd="0" presId="urn:microsoft.com/office/officeart/2005/8/layout/cycle2"/>
    <dgm:cxn modelId="{D68E616F-725F-4F51-86C7-25338480AB01}" type="presParOf" srcId="{B56B9A73-1E5C-4CF8-88D4-49AA1A218C84}" destId="{67C3E600-E5E6-4E3D-940A-7BD7A9971EF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0E1FA-82FA-4C51-B24E-61119099F443}" type="datetimeFigureOut">
              <a:rPr lang="en-AU" smtClean="0"/>
              <a:t>3/12/2015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1CB34-3625-4B9B-BE14-EE7BA322A8C0}" type="slidenum">
              <a:rPr lang="en-AU" smtClean="0"/>
              <a:t>‹#›</a:t>
            </a:fld>
            <a:endParaRPr lang="en-AU"/>
          </a:p>
        </p:txBody>
      </p:sp>
    </p:spTree>
    <p:extLst>
      <p:ext uri="{BB962C8B-B14F-4D97-AF65-F5344CB8AC3E}">
        <p14:creationId xmlns:p14="http://schemas.microsoft.com/office/powerpoint/2010/main" val="260914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251CB34-3625-4B9B-BE14-EE7BA322A8C0}" type="slidenum">
              <a:rPr lang="en-AU" smtClean="0"/>
              <a:t>1</a:t>
            </a:fld>
            <a:endParaRPr lang="en-AU"/>
          </a:p>
        </p:txBody>
      </p:sp>
    </p:spTree>
    <p:extLst>
      <p:ext uri="{BB962C8B-B14F-4D97-AF65-F5344CB8AC3E}">
        <p14:creationId xmlns:p14="http://schemas.microsoft.com/office/powerpoint/2010/main" val="7579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251CB34-3625-4B9B-BE14-EE7BA322A8C0}" type="slidenum">
              <a:rPr lang="en-AU" smtClean="0"/>
              <a:t>9</a:t>
            </a:fld>
            <a:endParaRPr lang="en-AU"/>
          </a:p>
        </p:txBody>
      </p:sp>
    </p:spTree>
    <p:extLst>
      <p:ext uri="{BB962C8B-B14F-4D97-AF65-F5344CB8AC3E}">
        <p14:creationId xmlns:p14="http://schemas.microsoft.com/office/powerpoint/2010/main" val="202547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F100C92-41FD-4A82-B1F1-43A6B8A1771A}" type="slidenum">
              <a:rPr lang="en-AU" smtClean="0"/>
              <a:t>14</a:t>
            </a:fld>
            <a:endParaRPr lang="en-AU"/>
          </a:p>
        </p:txBody>
      </p:sp>
    </p:spTree>
    <p:extLst>
      <p:ext uri="{BB962C8B-B14F-4D97-AF65-F5344CB8AC3E}">
        <p14:creationId xmlns:p14="http://schemas.microsoft.com/office/powerpoint/2010/main" val="100670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86B3054-11C2-49E7-A51F-8F1EE54B5981}"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388896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1C4310-6250-416E-8958-E2BDF8058C3B}"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200277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1C584A3-CCA4-412E-8CE4-87EA98B7E067}"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56904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2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B33FF66-22B8-4D26-8723-3D4FABB28F0E}"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205308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8E6EC-21CB-4714-A86F-A79F3CC1AF01}"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54774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EF54C97-42AF-445B-87B1-6B6A0079FA8B}" type="datetime1">
              <a:rPr lang="en-AU" smtClean="0"/>
              <a:t>3/12/2015</a:t>
            </a:fld>
            <a:endParaRPr lang="en-AU"/>
          </a:p>
        </p:txBody>
      </p:sp>
      <p:sp>
        <p:nvSpPr>
          <p:cNvPr id="6" name="Footer Placeholder 5"/>
          <p:cNvSpPr>
            <a:spLocks noGrp="1"/>
          </p:cNvSpPr>
          <p:nvPr>
            <p:ph type="ftr" sz="quarter" idx="11"/>
          </p:nvPr>
        </p:nvSpPr>
        <p:spPr/>
        <p:txBody>
          <a:bodyPr/>
          <a:lstStyle/>
          <a:p>
            <a:r>
              <a:rPr lang="en-US" smtClean="0"/>
              <a:t>MAV secondary</a:t>
            </a:r>
            <a:endParaRPr lang="en-AU"/>
          </a:p>
        </p:txBody>
      </p:sp>
      <p:sp>
        <p:nvSpPr>
          <p:cNvPr id="7" name="Slide Number Placeholder 6"/>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20239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D79A52D-3C0F-48DD-9841-B37ACB6457B7}" type="datetime1">
              <a:rPr lang="en-AU" smtClean="0"/>
              <a:t>3/12/2015</a:t>
            </a:fld>
            <a:endParaRPr lang="en-AU"/>
          </a:p>
        </p:txBody>
      </p:sp>
      <p:sp>
        <p:nvSpPr>
          <p:cNvPr id="8" name="Footer Placeholder 7"/>
          <p:cNvSpPr>
            <a:spLocks noGrp="1"/>
          </p:cNvSpPr>
          <p:nvPr>
            <p:ph type="ftr" sz="quarter" idx="11"/>
          </p:nvPr>
        </p:nvSpPr>
        <p:spPr/>
        <p:txBody>
          <a:bodyPr/>
          <a:lstStyle/>
          <a:p>
            <a:r>
              <a:rPr lang="en-US" smtClean="0"/>
              <a:t>MAV secondary</a:t>
            </a:r>
            <a:endParaRPr lang="en-AU"/>
          </a:p>
        </p:txBody>
      </p:sp>
      <p:sp>
        <p:nvSpPr>
          <p:cNvPr id="9" name="Slide Number Placeholder 8"/>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32242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2D36F11-033B-417F-B2DD-306AE6DD9751}" type="datetime1">
              <a:rPr lang="en-AU" smtClean="0"/>
              <a:t>3/12/2015</a:t>
            </a:fld>
            <a:endParaRPr lang="en-AU"/>
          </a:p>
        </p:txBody>
      </p:sp>
      <p:sp>
        <p:nvSpPr>
          <p:cNvPr id="4" name="Footer Placeholder 3"/>
          <p:cNvSpPr>
            <a:spLocks noGrp="1"/>
          </p:cNvSpPr>
          <p:nvPr>
            <p:ph type="ftr" sz="quarter" idx="11"/>
          </p:nvPr>
        </p:nvSpPr>
        <p:spPr/>
        <p:txBody>
          <a:bodyPr/>
          <a:lstStyle/>
          <a:p>
            <a:r>
              <a:rPr lang="en-US" smtClean="0"/>
              <a:t>MAV secondary</a:t>
            </a:r>
            <a:endParaRPr lang="en-AU"/>
          </a:p>
        </p:txBody>
      </p:sp>
      <p:sp>
        <p:nvSpPr>
          <p:cNvPr id="5" name="Slide Number Placeholder 4"/>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28491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941EC-D3E9-4C88-8E50-76D00CAFDD9E}" type="datetime1">
              <a:rPr lang="en-AU" smtClean="0"/>
              <a:t>3/12/2015</a:t>
            </a:fld>
            <a:endParaRPr lang="en-AU"/>
          </a:p>
        </p:txBody>
      </p:sp>
      <p:sp>
        <p:nvSpPr>
          <p:cNvPr id="3" name="Footer Placeholder 2"/>
          <p:cNvSpPr>
            <a:spLocks noGrp="1"/>
          </p:cNvSpPr>
          <p:nvPr>
            <p:ph type="ftr" sz="quarter" idx="11"/>
          </p:nvPr>
        </p:nvSpPr>
        <p:spPr/>
        <p:txBody>
          <a:bodyPr/>
          <a:lstStyle/>
          <a:p>
            <a:r>
              <a:rPr lang="en-US" smtClean="0"/>
              <a:t>MAV secondary</a:t>
            </a:r>
            <a:endParaRPr lang="en-AU"/>
          </a:p>
        </p:txBody>
      </p:sp>
      <p:sp>
        <p:nvSpPr>
          <p:cNvPr id="4" name="Slide Number Placeholder 3"/>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34756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4478D-FDDA-4E3E-986D-050A7C16FFC9}" type="datetime1">
              <a:rPr lang="en-AU" smtClean="0"/>
              <a:t>3/12/2015</a:t>
            </a:fld>
            <a:endParaRPr lang="en-AU"/>
          </a:p>
        </p:txBody>
      </p:sp>
      <p:sp>
        <p:nvSpPr>
          <p:cNvPr id="6" name="Footer Placeholder 5"/>
          <p:cNvSpPr>
            <a:spLocks noGrp="1"/>
          </p:cNvSpPr>
          <p:nvPr>
            <p:ph type="ftr" sz="quarter" idx="11"/>
          </p:nvPr>
        </p:nvSpPr>
        <p:spPr/>
        <p:txBody>
          <a:bodyPr/>
          <a:lstStyle/>
          <a:p>
            <a:r>
              <a:rPr lang="en-US" smtClean="0"/>
              <a:t>MAV secondary</a:t>
            </a:r>
            <a:endParaRPr lang="en-AU"/>
          </a:p>
        </p:txBody>
      </p:sp>
      <p:sp>
        <p:nvSpPr>
          <p:cNvPr id="7" name="Slide Number Placeholder 6"/>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302266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52D0B-2E44-4FC2-B004-FE44EF364635}" type="datetime1">
              <a:rPr lang="en-AU" smtClean="0"/>
              <a:t>3/12/2015</a:t>
            </a:fld>
            <a:endParaRPr lang="en-AU"/>
          </a:p>
        </p:txBody>
      </p:sp>
      <p:sp>
        <p:nvSpPr>
          <p:cNvPr id="6" name="Footer Placeholder 5"/>
          <p:cNvSpPr>
            <a:spLocks noGrp="1"/>
          </p:cNvSpPr>
          <p:nvPr>
            <p:ph type="ftr" sz="quarter" idx="11"/>
          </p:nvPr>
        </p:nvSpPr>
        <p:spPr/>
        <p:txBody>
          <a:bodyPr/>
          <a:lstStyle/>
          <a:p>
            <a:r>
              <a:rPr lang="en-US" smtClean="0"/>
              <a:t>MAV secondary</a:t>
            </a:r>
            <a:endParaRPr lang="en-AU"/>
          </a:p>
        </p:txBody>
      </p:sp>
      <p:sp>
        <p:nvSpPr>
          <p:cNvPr id="7" name="Slide Number Placeholder 6"/>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61404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DA979-7163-40CE-BABD-A8F008E64413}" type="datetime1">
              <a:rPr lang="en-AU" smtClean="0"/>
              <a:t>3/12/2015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MAV secondary</a:t>
            </a:r>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7497F-1620-4B89-B8A8-4D8AD2158269}" type="slidenum">
              <a:rPr lang="en-AU" smtClean="0"/>
              <a:t>‹#›</a:t>
            </a:fld>
            <a:endParaRPr lang="en-AU"/>
          </a:p>
        </p:txBody>
      </p:sp>
    </p:spTree>
    <p:extLst>
      <p:ext uri="{BB962C8B-B14F-4D97-AF65-F5344CB8AC3E}">
        <p14:creationId xmlns:p14="http://schemas.microsoft.com/office/powerpoint/2010/main" val="185865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mailto:steve.thornton@science.org.au" TargetMode="External"/><Relationship Id="rId2" Type="http://schemas.openxmlformats.org/officeDocument/2006/relationships/hyperlink" Target="mailto:mbi@science.org.a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3.wmf"/><Relationship Id="rId4" Type="http://schemas.openxmlformats.org/officeDocument/2006/relationships/image" Target="../media/image5.pn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Turning engaging mathematics classroom experiences into robust learning</a:t>
            </a:r>
          </a:p>
        </p:txBody>
      </p:sp>
      <p:sp>
        <p:nvSpPr>
          <p:cNvPr id="3" name="Subtitle 2"/>
          <p:cNvSpPr>
            <a:spLocks noGrp="1"/>
          </p:cNvSpPr>
          <p:nvPr>
            <p:ph type="subTitle" idx="1"/>
          </p:nvPr>
        </p:nvSpPr>
        <p:spPr>
          <a:xfrm>
            <a:off x="1524000" y="3972392"/>
            <a:ext cx="9144000" cy="1285407"/>
          </a:xfrm>
        </p:spPr>
        <p:txBody>
          <a:bodyPr/>
          <a:lstStyle/>
          <a:p>
            <a:r>
              <a:rPr lang="en-AU" dirty="0" smtClean="0"/>
              <a:t>Peter Sullivan and Caroline Brown</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930542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pPr marL="0" indent="0">
              <a:buNone/>
            </a:pPr>
            <a:endParaRPr lang="en-AU" dirty="0" smtClean="0"/>
          </a:p>
          <a:p>
            <a:r>
              <a:rPr lang="en-AU" dirty="0" smtClean="0"/>
              <a:t>40% of the students in Year 7 nationally could answer it</a:t>
            </a:r>
            <a:r>
              <a:rPr lang="en-AU" dirty="0"/>
              <a:t> correctly</a:t>
            </a:r>
            <a:endParaRPr lang="en-AU" dirty="0" smtClean="0"/>
          </a:p>
          <a:p>
            <a:r>
              <a:rPr lang="en-AU" dirty="0" smtClean="0"/>
              <a:t>43% of the Year 9 students could answer it</a:t>
            </a:r>
          </a:p>
        </p:txBody>
      </p:sp>
      <p:sp>
        <p:nvSpPr>
          <p:cNvPr id="4" name="Footer Placeholder 3"/>
          <p:cNvSpPr>
            <a:spLocks noGrp="1"/>
          </p:cNvSpPr>
          <p:nvPr>
            <p:ph type="ftr" sz="quarter" idx="4294967295"/>
          </p:nvPr>
        </p:nvSpPr>
        <p:spPr>
          <a:xfrm>
            <a:off x="4648200" y="6356351"/>
            <a:ext cx="2895600" cy="365125"/>
          </a:xfrm>
          <a:prstGeom prst="rect">
            <a:avLst/>
          </a:prstGeom>
        </p:spPr>
        <p:txBody>
          <a:bodyPr/>
          <a:lstStyle/>
          <a:p>
            <a:r>
              <a:rPr lang="en-US" smtClean="0"/>
              <a:t>MAV secondary</a:t>
            </a:r>
            <a:endParaRPr lang="en-AU"/>
          </a:p>
        </p:txBody>
      </p:sp>
    </p:spTree>
    <p:extLst>
      <p:ext uri="{BB962C8B-B14F-4D97-AF65-F5344CB8AC3E}">
        <p14:creationId xmlns:p14="http://schemas.microsoft.com/office/powerpoint/2010/main" val="38018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351584" y="476672"/>
            <a:ext cx="7560840" cy="4896544"/>
          </a:xfrm>
          <a:prstGeom prst="rect">
            <a:avLst/>
          </a:prstGeom>
          <a:noFill/>
          <a:ln>
            <a:noFill/>
          </a:ln>
        </p:spPr>
      </p:pic>
      <p:sp>
        <p:nvSpPr>
          <p:cNvPr id="2" name="Footer Placeholder 1"/>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401457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6035377"/>
              </p:ext>
            </p:extLst>
          </p:nvPr>
        </p:nvGraphicFramePr>
        <p:xfrm>
          <a:off x="2783633" y="5517232"/>
          <a:ext cx="6624735" cy="914400"/>
        </p:xfrm>
        <a:graphic>
          <a:graphicData uri="http://schemas.openxmlformats.org/drawingml/2006/table">
            <a:tbl>
              <a:tblPr firstRow="1" bandRow="1">
                <a:tableStyleId>{5940675A-B579-460E-94D1-54222C63F5DA}</a:tableStyleId>
              </a:tblPr>
              <a:tblGrid>
                <a:gridCol w="2208245"/>
                <a:gridCol w="2040227"/>
                <a:gridCol w="2376263"/>
              </a:tblGrid>
              <a:tr h="406844">
                <a:tc>
                  <a:txBody>
                    <a:bodyPr/>
                    <a:lstStyle/>
                    <a:p>
                      <a:pPr algn="ctr"/>
                      <a:endParaRPr lang="en-AU" sz="2400" dirty="0"/>
                    </a:p>
                  </a:txBody>
                  <a:tcPr/>
                </a:tc>
                <a:tc>
                  <a:txBody>
                    <a:bodyPr/>
                    <a:lstStyle/>
                    <a:p>
                      <a:pPr algn="ctr"/>
                      <a:r>
                        <a:rPr lang="en-AU" sz="2400" dirty="0" smtClean="0"/>
                        <a:t>Nat Year 7</a:t>
                      </a:r>
                      <a:endParaRPr lang="en-AU"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400" dirty="0" smtClean="0"/>
                        <a:t>Nat</a:t>
                      </a:r>
                      <a:r>
                        <a:rPr lang="en-AU" sz="2400" baseline="0" dirty="0" smtClean="0"/>
                        <a:t> </a:t>
                      </a:r>
                      <a:r>
                        <a:rPr lang="en-AU" sz="2400" dirty="0" smtClean="0"/>
                        <a:t>Year 9</a:t>
                      </a:r>
                      <a:endParaRPr lang="en-AU" sz="2400" dirty="0"/>
                    </a:p>
                  </a:txBody>
                  <a:tcPr/>
                </a:tc>
              </a:tr>
              <a:tr h="406844">
                <a:tc>
                  <a:txBody>
                    <a:bodyPr/>
                    <a:lstStyle/>
                    <a:p>
                      <a:pPr algn="ctr"/>
                      <a:r>
                        <a:rPr lang="en-AU" sz="2400" dirty="0" smtClean="0"/>
                        <a:t>% correct</a:t>
                      </a:r>
                      <a:endParaRPr lang="en-AU" sz="2400" dirty="0"/>
                    </a:p>
                  </a:txBody>
                  <a:tcPr/>
                </a:tc>
                <a:tc>
                  <a:txBody>
                    <a:bodyPr/>
                    <a:lstStyle/>
                    <a:p>
                      <a:pPr algn="ctr"/>
                      <a:r>
                        <a:rPr lang="en-AU" sz="2400" dirty="0" smtClean="0"/>
                        <a:t>11%</a:t>
                      </a:r>
                      <a:endParaRPr lang="en-AU" sz="2400" dirty="0"/>
                    </a:p>
                  </a:txBody>
                  <a:tcPr/>
                </a:tc>
                <a:tc>
                  <a:txBody>
                    <a:bodyPr/>
                    <a:lstStyle/>
                    <a:p>
                      <a:pPr algn="ctr"/>
                      <a:r>
                        <a:rPr lang="en-AU" sz="2400" dirty="0" smtClean="0"/>
                        <a:t>20%</a:t>
                      </a:r>
                      <a:endParaRPr lang="en-AU" sz="2400" dirty="0"/>
                    </a:p>
                  </a:txBody>
                  <a:tcPr/>
                </a:tc>
              </a:tr>
            </a:tbl>
          </a:graphicData>
        </a:graphic>
      </p:graphicFrame>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351584" y="476672"/>
            <a:ext cx="7560840" cy="4896544"/>
          </a:xfrm>
          <a:prstGeom prst="rect">
            <a:avLst/>
          </a:prstGeom>
          <a:noFill/>
          <a:ln>
            <a:noFill/>
          </a:ln>
        </p:spPr>
      </p:pic>
      <p:sp>
        <p:nvSpPr>
          <p:cNvPr id="2" name="Footer Placeholder 1"/>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202918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74638"/>
            <a:ext cx="8147248" cy="2146250"/>
          </a:xfrm>
        </p:spPr>
        <p:txBody>
          <a:bodyPr>
            <a:normAutofit/>
          </a:bodyPr>
          <a:lstStyle/>
          <a:p>
            <a:r>
              <a:rPr lang="en-AU" dirty="0" smtClean="0"/>
              <a:t>It seems that the effectiveness of text book driven approaches are able to be questioned</a:t>
            </a:r>
            <a:endParaRPr lang="en-AU" dirty="0"/>
          </a:p>
        </p:txBody>
      </p:sp>
      <p:sp>
        <p:nvSpPr>
          <p:cNvPr id="3" name="Content Placeholder 2"/>
          <p:cNvSpPr>
            <a:spLocks noGrp="1"/>
          </p:cNvSpPr>
          <p:nvPr>
            <p:ph idx="1"/>
          </p:nvPr>
        </p:nvSpPr>
        <p:spPr>
          <a:xfrm>
            <a:off x="1991544" y="3140969"/>
            <a:ext cx="8219256" cy="2985195"/>
          </a:xfrm>
        </p:spPr>
        <p:txBody>
          <a:bodyPr/>
          <a:lstStyle/>
          <a:p>
            <a:r>
              <a:rPr lang="en-AU" dirty="0" smtClean="0"/>
              <a:t>But what might be alternatives?</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674876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all" dirty="0" smtClean="0">
                <a:solidFill>
                  <a:schemeClr val="tx2"/>
                </a:solidFill>
              </a:rPr>
              <a:t>Multiplicative Comparisons</a:t>
            </a:r>
            <a:endParaRPr lang="en-AU" dirty="0">
              <a:solidFill>
                <a:schemeClr val="tx2"/>
              </a:solidFill>
            </a:endParaRPr>
          </a:p>
        </p:txBody>
      </p:sp>
      <p:sp>
        <p:nvSpPr>
          <p:cNvPr id="3" name="Content Placeholder 2"/>
          <p:cNvSpPr>
            <a:spLocks noGrp="1"/>
          </p:cNvSpPr>
          <p:nvPr>
            <p:ph idx="1"/>
          </p:nvPr>
        </p:nvSpPr>
        <p:spPr>
          <a:xfrm>
            <a:off x="1981200" y="1700809"/>
            <a:ext cx="8507288" cy="4425355"/>
          </a:xfrm>
        </p:spPr>
        <p:txBody>
          <a:bodyPr/>
          <a:lstStyle/>
          <a:p>
            <a:r>
              <a:rPr lang="en-AU" dirty="0"/>
              <a:t> </a:t>
            </a:r>
            <a:r>
              <a:rPr lang="en-AU" dirty="0" smtClean="0"/>
              <a:t>If </a:t>
            </a:r>
            <a:r>
              <a:rPr lang="en-AU" dirty="0"/>
              <a:t>this </a:t>
            </a:r>
            <a:r>
              <a:rPr lang="en-AU" dirty="0" smtClean="0"/>
              <a:t>represents 3    , </a:t>
            </a:r>
            <a:r>
              <a:rPr lang="en-AU" dirty="0"/>
              <a:t>draw what represents 1 </a:t>
            </a:r>
          </a:p>
          <a:p>
            <a:pPr marL="0" indent="0">
              <a:buNone/>
            </a:pPr>
            <a:endParaRPr lang="en-AU" dirty="0" smtClean="0"/>
          </a:p>
          <a:p>
            <a:pPr marL="0" indent="0">
              <a:buNone/>
            </a:pPr>
            <a:endParaRPr lang="en-AU" dirty="0"/>
          </a:p>
          <a:p>
            <a:pPr marL="0" indent="0">
              <a:buNone/>
            </a:pPr>
            <a:endParaRPr lang="en-AU" dirty="0"/>
          </a:p>
          <a:p>
            <a:pPr marL="0" indent="0">
              <a:buNone/>
            </a:pPr>
            <a:endParaRPr lang="en-AU" dirty="0"/>
          </a:p>
          <a:p>
            <a:pPr marL="0" indent="0">
              <a:buNone/>
            </a:pPr>
            <a:r>
              <a:rPr lang="en-AU" dirty="0" smtClean="0">
                <a:effectLst/>
              </a:rPr>
              <a:t/>
            </a:r>
            <a:br>
              <a:rPr lang="en-AU" dirty="0" smtClean="0">
                <a:effectLst/>
              </a:rPr>
            </a:br>
            <a:r>
              <a:rPr lang="en-AU" dirty="0"/>
              <a:t>(work this out two different ways)</a:t>
            </a:r>
          </a:p>
          <a:p>
            <a:endParaRPr lang="en-AU" dirty="0"/>
          </a:p>
        </p:txBody>
      </p:sp>
      <p:grpSp>
        <p:nvGrpSpPr>
          <p:cNvPr id="4" name="Group 26"/>
          <p:cNvGrpSpPr>
            <a:grpSpLocks/>
          </p:cNvGrpSpPr>
          <p:nvPr/>
        </p:nvGrpSpPr>
        <p:grpSpPr bwMode="auto">
          <a:xfrm>
            <a:off x="3464715" y="3041747"/>
            <a:ext cx="4943232" cy="1272530"/>
            <a:chOff x="0" y="0"/>
            <a:chExt cx="3370270" cy="552804"/>
          </a:xfrm>
        </p:grpSpPr>
        <p:grpSp>
          <p:nvGrpSpPr>
            <p:cNvPr id="5" name="Group 13"/>
            <p:cNvGrpSpPr>
              <a:grpSpLocks/>
            </p:cNvGrpSpPr>
            <p:nvPr/>
          </p:nvGrpSpPr>
          <p:grpSpPr bwMode="auto">
            <a:xfrm>
              <a:off x="0" y="0"/>
              <a:ext cx="3370270" cy="202018"/>
              <a:chOff x="0" y="0"/>
              <a:chExt cx="3370270" cy="202018"/>
            </a:xfrm>
          </p:grpSpPr>
          <p:sp>
            <p:nvSpPr>
              <p:cNvPr id="18" name="Rectangle 1"/>
              <p:cNvSpPr>
                <a:spLocks noChangeArrowheads="1"/>
              </p:cNvSpPr>
              <p:nvPr/>
            </p:nvSpPr>
            <p:spPr bwMode="auto">
              <a:xfrm>
                <a:off x="0" y="0"/>
                <a:ext cx="191386" cy="202018"/>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19" name="Rectangle 2"/>
              <p:cNvSpPr>
                <a:spLocks noChangeArrowheads="1"/>
              </p:cNvSpPr>
              <p:nvPr/>
            </p:nvSpPr>
            <p:spPr bwMode="auto">
              <a:xfrm>
                <a:off x="297712"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20" name="Rectangle 3"/>
              <p:cNvSpPr>
                <a:spLocks noChangeArrowheads="1"/>
              </p:cNvSpPr>
              <p:nvPr/>
            </p:nvSpPr>
            <p:spPr bwMode="auto">
              <a:xfrm>
                <a:off x="616688"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21" name="Rectangle 5"/>
              <p:cNvSpPr>
                <a:spLocks noChangeArrowheads="1"/>
              </p:cNvSpPr>
              <p:nvPr/>
            </p:nvSpPr>
            <p:spPr bwMode="auto">
              <a:xfrm>
                <a:off x="935665"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22" name="Rectangle 6"/>
              <p:cNvSpPr>
                <a:spLocks noChangeArrowheads="1"/>
              </p:cNvSpPr>
              <p:nvPr/>
            </p:nvSpPr>
            <p:spPr bwMode="auto">
              <a:xfrm>
                <a:off x="1244009"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23" name="Rectangle 7"/>
              <p:cNvSpPr>
                <a:spLocks noChangeArrowheads="1"/>
              </p:cNvSpPr>
              <p:nvPr/>
            </p:nvSpPr>
            <p:spPr bwMode="auto">
              <a:xfrm>
                <a:off x="1541721"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24" name="Rectangle 8"/>
              <p:cNvSpPr>
                <a:spLocks noChangeArrowheads="1"/>
              </p:cNvSpPr>
              <p:nvPr/>
            </p:nvSpPr>
            <p:spPr bwMode="auto">
              <a:xfrm>
                <a:off x="2530549"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25" name="Rectangle 9"/>
              <p:cNvSpPr>
                <a:spLocks noChangeArrowheads="1"/>
              </p:cNvSpPr>
              <p:nvPr/>
            </p:nvSpPr>
            <p:spPr bwMode="auto">
              <a:xfrm>
                <a:off x="2200940"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26" name="Rectangle 10"/>
              <p:cNvSpPr>
                <a:spLocks noChangeArrowheads="1"/>
              </p:cNvSpPr>
              <p:nvPr/>
            </p:nvSpPr>
            <p:spPr bwMode="auto">
              <a:xfrm>
                <a:off x="1871330"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27" name="Rectangle 11"/>
              <p:cNvSpPr>
                <a:spLocks noChangeArrowheads="1"/>
              </p:cNvSpPr>
              <p:nvPr/>
            </p:nvSpPr>
            <p:spPr bwMode="auto">
              <a:xfrm>
                <a:off x="3179135"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28" name="Rectangle 12"/>
              <p:cNvSpPr>
                <a:spLocks noChangeArrowheads="1"/>
              </p:cNvSpPr>
              <p:nvPr/>
            </p:nvSpPr>
            <p:spPr bwMode="auto">
              <a:xfrm>
                <a:off x="2860158" y="0"/>
                <a:ext cx="191386" cy="202018"/>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grpSp>
        <p:grpSp>
          <p:nvGrpSpPr>
            <p:cNvPr id="6" name="Group 14"/>
            <p:cNvGrpSpPr>
              <a:grpSpLocks/>
            </p:cNvGrpSpPr>
            <p:nvPr/>
          </p:nvGrpSpPr>
          <p:grpSpPr bwMode="auto">
            <a:xfrm>
              <a:off x="0" y="350874"/>
              <a:ext cx="3369945" cy="201930"/>
              <a:chOff x="0" y="0"/>
              <a:chExt cx="3370270" cy="202018"/>
            </a:xfrm>
          </p:grpSpPr>
          <p:sp>
            <p:nvSpPr>
              <p:cNvPr id="7" name="Rectangle 15"/>
              <p:cNvSpPr>
                <a:spLocks noChangeArrowheads="1"/>
              </p:cNvSpPr>
              <p:nvPr/>
            </p:nvSpPr>
            <p:spPr bwMode="auto">
              <a:xfrm>
                <a:off x="0" y="0"/>
                <a:ext cx="191386" cy="202018"/>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8" name="Rectangle 16"/>
              <p:cNvSpPr>
                <a:spLocks noChangeArrowheads="1"/>
              </p:cNvSpPr>
              <p:nvPr/>
            </p:nvSpPr>
            <p:spPr bwMode="auto">
              <a:xfrm>
                <a:off x="297712"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9" name="Rectangle 17"/>
              <p:cNvSpPr>
                <a:spLocks noChangeArrowheads="1"/>
              </p:cNvSpPr>
              <p:nvPr/>
            </p:nvSpPr>
            <p:spPr bwMode="auto">
              <a:xfrm>
                <a:off x="616688"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10" name="Rectangle 18"/>
              <p:cNvSpPr>
                <a:spLocks noChangeArrowheads="1"/>
              </p:cNvSpPr>
              <p:nvPr/>
            </p:nvSpPr>
            <p:spPr bwMode="auto">
              <a:xfrm>
                <a:off x="935665"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11" name="Rectangle 19"/>
              <p:cNvSpPr>
                <a:spLocks noChangeArrowheads="1"/>
              </p:cNvSpPr>
              <p:nvPr/>
            </p:nvSpPr>
            <p:spPr bwMode="auto">
              <a:xfrm>
                <a:off x="1244009"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12" name="Rectangle 20"/>
              <p:cNvSpPr>
                <a:spLocks noChangeArrowheads="1"/>
              </p:cNvSpPr>
              <p:nvPr/>
            </p:nvSpPr>
            <p:spPr bwMode="auto">
              <a:xfrm>
                <a:off x="1541721"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13" name="Rectangle 21"/>
              <p:cNvSpPr>
                <a:spLocks noChangeArrowheads="1"/>
              </p:cNvSpPr>
              <p:nvPr/>
            </p:nvSpPr>
            <p:spPr bwMode="auto">
              <a:xfrm>
                <a:off x="2530549"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14" name="Rectangle 22"/>
              <p:cNvSpPr>
                <a:spLocks noChangeArrowheads="1"/>
              </p:cNvSpPr>
              <p:nvPr/>
            </p:nvSpPr>
            <p:spPr bwMode="auto">
              <a:xfrm>
                <a:off x="2200940"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15" name="Rectangle 23"/>
              <p:cNvSpPr>
                <a:spLocks noChangeArrowheads="1"/>
              </p:cNvSpPr>
              <p:nvPr/>
            </p:nvSpPr>
            <p:spPr bwMode="auto">
              <a:xfrm>
                <a:off x="1871330"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16" name="Rectangle 24"/>
              <p:cNvSpPr>
                <a:spLocks noChangeArrowheads="1"/>
              </p:cNvSpPr>
              <p:nvPr/>
            </p:nvSpPr>
            <p:spPr bwMode="auto">
              <a:xfrm>
                <a:off x="3179135" y="0"/>
                <a:ext cx="191135" cy="201930"/>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sp>
            <p:nvSpPr>
              <p:cNvPr id="17" name="Rectangle 25"/>
              <p:cNvSpPr>
                <a:spLocks noChangeArrowheads="1"/>
              </p:cNvSpPr>
              <p:nvPr/>
            </p:nvSpPr>
            <p:spPr bwMode="auto">
              <a:xfrm>
                <a:off x="2860158" y="0"/>
                <a:ext cx="191386" cy="202018"/>
              </a:xfrm>
              <a:prstGeom prst="rect">
                <a:avLst/>
              </a:prstGeom>
              <a:solidFill>
                <a:srgbClr val="4F81BD"/>
              </a:solidFill>
              <a:ln w="25400" algn="ctr">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AU"/>
              </a:p>
            </p:txBody>
          </p:sp>
        </p:grpSp>
      </p:grpSp>
      <p:sp>
        <p:nvSpPr>
          <p:cNvPr id="29" name="Rectangle 2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30" name="Object 29"/>
          <p:cNvGraphicFramePr>
            <a:graphicFrameLocks noChangeAspect="1"/>
          </p:cNvGraphicFramePr>
          <p:nvPr>
            <p:extLst>
              <p:ext uri="{D42A27DB-BD31-4B8C-83A1-F6EECF244321}">
                <p14:modId xmlns:p14="http://schemas.microsoft.com/office/powerpoint/2010/main" val="843991667"/>
              </p:ext>
            </p:extLst>
          </p:nvPr>
        </p:nvGraphicFramePr>
        <p:xfrm>
          <a:off x="5085590" y="1494830"/>
          <a:ext cx="343715" cy="880770"/>
        </p:xfrm>
        <a:graphic>
          <a:graphicData uri="http://schemas.openxmlformats.org/presentationml/2006/ole">
            <mc:AlternateContent xmlns:mc="http://schemas.openxmlformats.org/markup-compatibility/2006">
              <mc:Choice xmlns:v="urn:schemas-microsoft-com:vml" Requires="v">
                <p:oleObj spid="_x0000_s3118" name="Equation" r:id="rId4" imgW="152334" imgH="393529" progId="Equation.3">
                  <p:embed/>
                </p:oleObj>
              </mc:Choice>
              <mc:Fallback>
                <p:oleObj name="Equation" r:id="rId4" imgW="152334"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590" y="1494830"/>
                        <a:ext cx="343715" cy="880770"/>
                      </a:xfrm>
                      <a:prstGeom prst="rect">
                        <a:avLst/>
                      </a:prstGeom>
                      <a:noFill/>
                    </p:spPr>
                  </p:pic>
                </p:oleObj>
              </mc:Fallback>
            </mc:AlternateContent>
          </a:graphicData>
        </a:graphic>
      </p:graphicFrame>
      <p:sp>
        <p:nvSpPr>
          <p:cNvPr id="31" name="Rectangle 3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32" name="Object 31"/>
          <p:cNvGraphicFramePr>
            <a:graphicFrameLocks noChangeAspect="1"/>
          </p:cNvGraphicFramePr>
          <p:nvPr>
            <p:extLst>
              <p:ext uri="{D42A27DB-BD31-4B8C-83A1-F6EECF244321}">
                <p14:modId xmlns:p14="http://schemas.microsoft.com/office/powerpoint/2010/main" val="4193554986"/>
              </p:ext>
            </p:extLst>
          </p:nvPr>
        </p:nvGraphicFramePr>
        <p:xfrm>
          <a:off x="9026130" y="1409845"/>
          <a:ext cx="360040" cy="922603"/>
        </p:xfrm>
        <a:graphic>
          <a:graphicData uri="http://schemas.openxmlformats.org/presentationml/2006/ole">
            <mc:AlternateContent xmlns:mc="http://schemas.openxmlformats.org/markup-compatibility/2006">
              <mc:Choice xmlns:v="urn:schemas-microsoft-com:vml" Requires="v">
                <p:oleObj spid="_x0000_s3119" name="Equation" r:id="rId6" imgW="152334" imgH="393529" progId="Equation.3">
                  <p:embed/>
                </p:oleObj>
              </mc:Choice>
              <mc:Fallback>
                <p:oleObj name="Equation" r:id="rId6" imgW="152334"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6130" y="1409845"/>
                        <a:ext cx="360040" cy="922603"/>
                      </a:xfrm>
                      <a:prstGeom prst="rect">
                        <a:avLst/>
                      </a:prstGeom>
                      <a:noFill/>
                    </p:spPr>
                  </p:pic>
                </p:oleObj>
              </mc:Fallback>
            </mc:AlternateContent>
          </a:graphicData>
        </a:graphic>
      </p:graphicFrame>
      <p:sp>
        <p:nvSpPr>
          <p:cNvPr id="33" name="Footer Placeholder 32"/>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489925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991544" y="404664"/>
                <a:ext cx="8229600" cy="1143000"/>
              </a:xfrm>
            </p:spPr>
            <p:txBody>
              <a:bodyPr>
                <a:noAutofit/>
              </a:bodyPr>
              <a:lstStyle/>
              <a:p>
                <a:r>
                  <a:rPr lang="en-AU" sz="3200" b="1" dirty="0"/>
                  <a:t>QUESTION 7</a:t>
                </a:r>
                <a:r>
                  <a:rPr lang="en-AU" sz="3200" dirty="0"/>
                  <a:t/>
                </a:r>
                <a:br>
                  <a:rPr lang="en-AU" sz="3200" dirty="0"/>
                </a:br>
                <a:r>
                  <a:rPr lang="en-AU" sz="2400" dirty="0"/>
                  <a:t>If this represents </a:t>
                </a:r>
                <a14:m>
                  <m:oMath xmlns:m="http://schemas.openxmlformats.org/officeDocument/2006/math">
                    <m:r>
                      <a:rPr lang="en-AU" sz="2400" i="1">
                        <a:latin typeface="Cambria Math"/>
                      </a:rPr>
                      <m:t>1</m:t>
                    </m:r>
                    <m:f>
                      <m:fPr>
                        <m:ctrlPr>
                          <a:rPr lang="en-AU" sz="2400" i="1">
                            <a:latin typeface="Cambria Math" panose="02040503050406030204" pitchFamily="18" charset="0"/>
                          </a:rPr>
                        </m:ctrlPr>
                      </m:fPr>
                      <m:num>
                        <m:r>
                          <a:rPr lang="en-AU" sz="2400" i="1">
                            <a:latin typeface="Cambria Math"/>
                          </a:rPr>
                          <m:t>1</m:t>
                        </m:r>
                      </m:num>
                      <m:den>
                        <m:r>
                          <a:rPr lang="en-AU" sz="2400" i="1">
                            <a:latin typeface="Cambria Math"/>
                          </a:rPr>
                          <m:t>3</m:t>
                        </m:r>
                      </m:den>
                    </m:f>
                    <m:r>
                      <a:rPr lang="en-AU" sz="2400" i="1">
                        <a:latin typeface="Cambria Math"/>
                      </a:rPr>
                      <m:t> </m:t>
                    </m:r>
                  </m:oMath>
                </a14:m>
                <a:r>
                  <a:rPr lang="en-AU" sz="2400" dirty="0"/>
                  <a:t> </a:t>
                </a:r>
                <a:br>
                  <a:rPr lang="en-AU" sz="2400" dirty="0"/>
                </a:br>
                <a:endParaRPr lang="en-AU"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67544" y="404664"/>
                <a:ext cx="8229600" cy="1143000"/>
              </a:xfrm>
              <a:blipFill rotWithShape="1">
                <a:blip r:embed="rId2"/>
                <a:stretch>
                  <a:fillRect t="-21277"/>
                </a:stretch>
              </a:blipFill>
            </p:spPr>
            <p:txBody>
              <a:bodyPr/>
              <a:lstStyle/>
              <a:p>
                <a:r>
                  <a:rPr lang="en-AU">
                    <a:noFill/>
                  </a:rPr>
                  <a:t> </a:t>
                </a:r>
              </a:p>
            </p:txBody>
          </p:sp>
        </mc:Fallback>
      </mc:AlternateContent>
      <p:pic>
        <p:nvPicPr>
          <p:cNvPr id="8193"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2322" b="8331"/>
          <a:stretch/>
        </p:blipFill>
        <p:spPr bwMode="auto">
          <a:xfrm>
            <a:off x="5368288" y="1268760"/>
            <a:ext cx="1642439" cy="100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4749895" y="2060848"/>
                <a:ext cx="2620204" cy="624082"/>
              </a:xfrm>
              <a:prstGeom prst="rect">
                <a:avLst/>
              </a:prstGeom>
            </p:spPr>
            <p:txBody>
              <a:bodyPr wrap="none">
                <a:spAutoFit/>
              </a:bodyPr>
              <a:lstStyle/>
              <a:p>
                <a:r>
                  <a:rPr lang="en-AU" sz="2400" dirty="0"/>
                  <a:t>what represents </a:t>
                </a:r>
                <a14:m>
                  <m:oMath xmlns:m="http://schemas.openxmlformats.org/officeDocument/2006/math">
                    <m:f>
                      <m:fPr>
                        <m:ctrlPr>
                          <a:rPr lang="en-AU" sz="2400" i="1">
                            <a:latin typeface="Cambria Math" panose="02040503050406030204" pitchFamily="18" charset="0"/>
                          </a:rPr>
                        </m:ctrlPr>
                      </m:fPr>
                      <m:num>
                        <m:r>
                          <a:rPr lang="en-AU" sz="2400" i="1">
                            <a:latin typeface="Cambria Math"/>
                          </a:rPr>
                          <m:t>1</m:t>
                        </m:r>
                      </m:num>
                      <m:den>
                        <m:r>
                          <a:rPr lang="en-AU" sz="2400" i="1">
                            <a:latin typeface="Cambria Math"/>
                          </a:rPr>
                          <m:t>2</m:t>
                        </m:r>
                      </m:den>
                    </m:f>
                  </m:oMath>
                </a14:m>
                <a:r>
                  <a:rPr lang="en-AU" sz="24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3225895" y="2060848"/>
                <a:ext cx="2620204" cy="624082"/>
              </a:xfrm>
              <a:prstGeom prst="rect">
                <a:avLst/>
              </a:prstGeom>
              <a:blipFill rotWithShape="1">
                <a:blip r:embed="rId4"/>
                <a:stretch>
                  <a:fillRect l="-3488" r="-2558" b="-9804"/>
                </a:stretch>
              </a:blipFill>
            </p:spPr>
            <p:txBody>
              <a:bodyPr/>
              <a:lstStyle/>
              <a:p>
                <a:r>
                  <a:rPr lang="en-AU">
                    <a:noFill/>
                  </a:rPr>
                  <a:t> </a:t>
                </a:r>
              </a:p>
            </p:txBody>
          </p:sp>
        </mc:Fallback>
      </mc:AlternateContent>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7728" y="2492897"/>
            <a:ext cx="59515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91745" y="3382393"/>
            <a:ext cx="4536504" cy="369332"/>
          </a:xfrm>
          <a:prstGeom prst="rect">
            <a:avLst/>
          </a:prstGeom>
          <a:noFill/>
        </p:spPr>
        <p:txBody>
          <a:bodyPr wrap="square" rtlCol="0">
            <a:spAutoFit/>
          </a:bodyPr>
          <a:lstStyle/>
          <a:p>
            <a:r>
              <a:rPr lang="en-AU" dirty="0"/>
              <a:t>    A	    B	        C	                 D</a:t>
            </a:r>
          </a:p>
        </p:txBody>
      </p:sp>
      <p:sp>
        <p:nvSpPr>
          <p:cNvPr id="3" name="Footer Placeholder 2"/>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520974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548680"/>
            <a:ext cx="8229600" cy="1143000"/>
          </a:xfrm>
        </p:spPr>
        <p:txBody>
          <a:bodyPr>
            <a:noAutofit/>
          </a:bodyPr>
          <a:lstStyle/>
          <a:p>
            <a:r>
              <a:rPr lang="en-US" sz="3200" b="1" dirty="0"/>
              <a:t>QUESTION 8</a:t>
            </a:r>
            <a:r>
              <a:rPr lang="en-US" sz="3200" dirty="0"/>
              <a:t/>
            </a:r>
            <a:br>
              <a:rPr lang="en-US" sz="3200" dirty="0"/>
            </a:br>
            <a:r>
              <a:rPr lang="en-US" sz="3200" dirty="0"/>
              <a:t>Think about question  7  </a:t>
            </a:r>
            <a:r>
              <a:rPr lang="en-US" sz="2800" dirty="0"/>
              <a:t>(the one with the squares).</a:t>
            </a:r>
            <a:br>
              <a:rPr lang="en-US" sz="2800" dirty="0"/>
            </a:br>
            <a:r>
              <a:rPr lang="en-US" sz="2800" dirty="0"/>
              <a:t>I prefer questions we work on in class to be: (choose one option)</a:t>
            </a:r>
            <a:endParaRPr lang="en-AU" sz="2800" dirty="0"/>
          </a:p>
        </p:txBody>
      </p:sp>
      <p:graphicFrame>
        <p:nvGraphicFramePr>
          <p:cNvPr id="6" name="Table 5"/>
          <p:cNvGraphicFramePr>
            <a:graphicFrameLocks noGrp="1"/>
          </p:cNvGraphicFramePr>
          <p:nvPr>
            <p:extLst/>
          </p:nvPr>
        </p:nvGraphicFramePr>
        <p:xfrm>
          <a:off x="1703511" y="2420889"/>
          <a:ext cx="8306764" cy="3002317"/>
        </p:xfrm>
        <a:graphic>
          <a:graphicData uri="http://schemas.openxmlformats.org/drawingml/2006/table">
            <a:tbl>
              <a:tblPr firstRow="1" firstCol="1" lastRow="1" bandRow="1">
                <a:tableStyleId>{5940675A-B579-460E-94D1-54222C63F5DA}</a:tableStyleId>
              </a:tblPr>
              <a:tblGrid>
                <a:gridCol w="2592289"/>
                <a:gridCol w="1270996"/>
                <a:gridCol w="1576851"/>
                <a:gridCol w="1576851"/>
                <a:gridCol w="1289777"/>
              </a:tblGrid>
              <a:tr h="360868">
                <a:tc>
                  <a:txBody>
                    <a:bodyPr/>
                    <a:lstStyle/>
                    <a:p>
                      <a:pPr>
                        <a:spcAft>
                          <a:spcPts val="0"/>
                        </a:spcAft>
                      </a:pPr>
                      <a:endParaRPr lang="en-AU" sz="2000" dirty="0">
                        <a:solidFill>
                          <a:srgbClr val="FFFFFF"/>
                        </a:solidFill>
                        <a:effectLst/>
                        <a:latin typeface="Arial"/>
                        <a:ea typeface="SimSun"/>
                        <a:cs typeface="Arial"/>
                      </a:endParaRPr>
                    </a:p>
                  </a:txBody>
                  <a:tcPr marL="73025" marR="73025" marT="0" marB="0" anchor="ctr"/>
                </a:tc>
                <a:tc gridSpan="2">
                  <a:txBody>
                    <a:bodyPr/>
                    <a:lstStyle/>
                    <a:p>
                      <a:pPr algn="ctr">
                        <a:spcAft>
                          <a:spcPts val="0"/>
                        </a:spcAft>
                      </a:pPr>
                      <a:r>
                        <a:rPr lang="en-US" sz="2000" dirty="0" smtClean="0">
                          <a:solidFill>
                            <a:schemeClr val="tx1"/>
                          </a:solidFill>
                          <a:effectLst/>
                          <a:latin typeface="+mn-lt"/>
                          <a:ea typeface="+mn-ea"/>
                          <a:cs typeface="+mn-cs"/>
                        </a:rPr>
                        <a:t>PRE</a:t>
                      </a:r>
                      <a:r>
                        <a:rPr lang="en-US" sz="2000" baseline="0" dirty="0" smtClean="0">
                          <a:solidFill>
                            <a:schemeClr val="tx1"/>
                          </a:solidFill>
                          <a:effectLst/>
                          <a:latin typeface="+mn-lt"/>
                          <a:ea typeface="+mn-ea"/>
                          <a:cs typeface="+mn-cs"/>
                        </a:rPr>
                        <a:t> TEST</a:t>
                      </a:r>
                      <a:endParaRPr lang="en-AU" sz="2000" dirty="0">
                        <a:solidFill>
                          <a:srgbClr val="FFFFFF"/>
                        </a:solidFill>
                        <a:effectLst/>
                        <a:latin typeface="Arial"/>
                        <a:ea typeface="SimSun"/>
                        <a:cs typeface="Arial"/>
                      </a:endParaRPr>
                    </a:p>
                  </a:txBody>
                  <a:tcPr marL="73025" marR="73025" marT="0" marB="0" anchor="ctr"/>
                </a:tc>
                <a:tc hMerge="1">
                  <a:txBody>
                    <a:bodyPr/>
                    <a:lstStyle/>
                    <a:p>
                      <a:pPr algn="ctr">
                        <a:spcAft>
                          <a:spcPts val="0"/>
                        </a:spcAft>
                      </a:pPr>
                      <a:endParaRPr lang="en-AU" sz="2000" dirty="0">
                        <a:solidFill>
                          <a:srgbClr val="FFFFFF"/>
                        </a:solidFill>
                        <a:effectLst/>
                        <a:latin typeface="Arial"/>
                        <a:ea typeface="SimSun"/>
                        <a:cs typeface="Arial"/>
                      </a:endParaRPr>
                    </a:p>
                  </a:txBody>
                  <a:tcPr marL="73025" marR="73025" marT="0" marB="0" anchor="ctr"/>
                </a:tc>
                <a:tc gridSpan="2">
                  <a:txBody>
                    <a:bodyPr/>
                    <a:lstStyle/>
                    <a:p>
                      <a:pPr algn="ctr">
                        <a:spcAft>
                          <a:spcPts val="0"/>
                        </a:spcAft>
                      </a:pPr>
                      <a:r>
                        <a:rPr lang="en-US" sz="2000" dirty="0" smtClean="0">
                          <a:solidFill>
                            <a:schemeClr val="tx1"/>
                          </a:solidFill>
                          <a:effectLst/>
                          <a:latin typeface="+mn-lt"/>
                          <a:ea typeface="+mn-ea"/>
                          <a:cs typeface="+mn-cs"/>
                        </a:rPr>
                        <a:t>POST</a:t>
                      </a:r>
                      <a:r>
                        <a:rPr lang="en-US" sz="2000" baseline="0" dirty="0" smtClean="0">
                          <a:solidFill>
                            <a:schemeClr val="tx1"/>
                          </a:solidFill>
                          <a:effectLst/>
                          <a:latin typeface="+mn-lt"/>
                          <a:ea typeface="+mn-ea"/>
                          <a:cs typeface="+mn-cs"/>
                        </a:rPr>
                        <a:t> TEST</a:t>
                      </a:r>
                      <a:endParaRPr lang="en-AU" sz="2000" dirty="0">
                        <a:solidFill>
                          <a:srgbClr val="FFFFFF"/>
                        </a:solidFill>
                        <a:effectLst/>
                        <a:latin typeface="Arial"/>
                        <a:ea typeface="SimSun"/>
                        <a:cs typeface="Arial"/>
                      </a:endParaRPr>
                    </a:p>
                  </a:txBody>
                  <a:tcPr marL="73025" marR="73025" marT="0" marB="0" anchor="ctr"/>
                </a:tc>
                <a:tc hMerge="1">
                  <a:txBody>
                    <a:bodyPr/>
                    <a:lstStyle/>
                    <a:p>
                      <a:pPr algn="ctr">
                        <a:spcAft>
                          <a:spcPts val="0"/>
                        </a:spcAft>
                      </a:pPr>
                      <a:endParaRPr lang="en-AU" sz="2000" dirty="0">
                        <a:solidFill>
                          <a:srgbClr val="FFFFFF"/>
                        </a:solidFill>
                        <a:effectLst/>
                        <a:latin typeface="Arial"/>
                        <a:ea typeface="SimSun"/>
                        <a:cs typeface="Arial"/>
                      </a:endParaRPr>
                    </a:p>
                  </a:txBody>
                  <a:tcPr marL="73025" marR="73025" marT="0" marB="0" anchor="ctr"/>
                </a:tc>
              </a:tr>
              <a:tr h="414998">
                <a:tc>
                  <a:txBody>
                    <a:bodyPr/>
                    <a:lstStyle/>
                    <a:p>
                      <a:pPr>
                        <a:lnSpc>
                          <a:spcPct val="115000"/>
                        </a:lnSpc>
                        <a:spcAft>
                          <a:spcPts val="0"/>
                        </a:spcAft>
                      </a:pPr>
                      <a:endParaRPr lang="en-AU" sz="1800" dirty="0">
                        <a:effectLst/>
                        <a:latin typeface="Arial"/>
                        <a:ea typeface="SimSun"/>
                        <a:cs typeface="Arial"/>
                      </a:endParaRPr>
                    </a:p>
                  </a:txBody>
                  <a:tcPr marL="73025" marR="73025" marT="0" marB="0" anchor="ctr"/>
                </a:tc>
                <a:tc>
                  <a:txBody>
                    <a:bodyPr/>
                    <a:lstStyle/>
                    <a:p>
                      <a:pPr algn="ctr">
                        <a:spcAft>
                          <a:spcPts val="0"/>
                        </a:spcAft>
                      </a:pPr>
                      <a:r>
                        <a:rPr lang="en-US" sz="1800" dirty="0">
                          <a:effectLst/>
                        </a:rPr>
                        <a:t>year 7</a:t>
                      </a:r>
                      <a:endParaRPr lang="en-AU" sz="1800" dirty="0">
                        <a:solidFill>
                          <a:srgbClr val="FFFFFF"/>
                        </a:solidFill>
                        <a:effectLst/>
                        <a:latin typeface="Arial"/>
                        <a:ea typeface="SimSun"/>
                        <a:cs typeface="Arial"/>
                      </a:endParaRPr>
                    </a:p>
                  </a:txBody>
                  <a:tcPr marL="73025" marR="73025" marT="0" marB="0" anchor="ctr"/>
                </a:tc>
                <a:tc>
                  <a:txBody>
                    <a:bodyPr/>
                    <a:lstStyle/>
                    <a:p>
                      <a:pPr algn="ctr">
                        <a:spcAft>
                          <a:spcPts val="0"/>
                        </a:spcAft>
                      </a:pPr>
                      <a:r>
                        <a:rPr lang="en-US" sz="1800" dirty="0">
                          <a:effectLst/>
                        </a:rPr>
                        <a:t>year 8</a:t>
                      </a:r>
                      <a:endParaRPr lang="en-AU" sz="1800" dirty="0">
                        <a:solidFill>
                          <a:srgbClr val="FFFFFF"/>
                        </a:solidFill>
                        <a:effectLst/>
                        <a:latin typeface="Arial"/>
                        <a:ea typeface="SimSun"/>
                        <a:cs typeface="Arial"/>
                      </a:endParaRPr>
                    </a:p>
                  </a:txBody>
                  <a:tcPr marL="73025" marR="73025" marT="0" marB="0" anchor="ctr"/>
                </a:tc>
                <a:tc>
                  <a:txBody>
                    <a:bodyPr/>
                    <a:lstStyle/>
                    <a:p>
                      <a:pPr algn="ctr">
                        <a:spcAft>
                          <a:spcPts val="0"/>
                        </a:spcAft>
                      </a:pPr>
                      <a:r>
                        <a:rPr lang="en-US" sz="1800">
                          <a:effectLst/>
                        </a:rPr>
                        <a:t>year 7</a:t>
                      </a:r>
                      <a:endParaRPr lang="en-AU" sz="1800">
                        <a:solidFill>
                          <a:srgbClr val="FFFFFF"/>
                        </a:solidFill>
                        <a:effectLst/>
                        <a:latin typeface="Arial"/>
                        <a:ea typeface="SimSun"/>
                        <a:cs typeface="Arial"/>
                      </a:endParaRPr>
                    </a:p>
                  </a:txBody>
                  <a:tcPr marL="73025" marR="73025" marT="0" marB="0" anchor="ctr"/>
                </a:tc>
                <a:tc>
                  <a:txBody>
                    <a:bodyPr/>
                    <a:lstStyle/>
                    <a:p>
                      <a:pPr algn="ctr">
                        <a:spcAft>
                          <a:spcPts val="0"/>
                        </a:spcAft>
                      </a:pPr>
                      <a:r>
                        <a:rPr lang="en-US" sz="1800" dirty="0">
                          <a:effectLst/>
                        </a:rPr>
                        <a:t>year 8</a:t>
                      </a:r>
                      <a:endParaRPr lang="en-AU" sz="1800" dirty="0">
                        <a:solidFill>
                          <a:srgbClr val="FFFFFF"/>
                        </a:solidFill>
                        <a:effectLst/>
                        <a:latin typeface="Arial"/>
                        <a:ea typeface="SimSun"/>
                        <a:cs typeface="Arial"/>
                      </a:endParaRPr>
                    </a:p>
                  </a:txBody>
                  <a:tcPr marL="73025" marR="73025" marT="0" marB="0" anchor="ctr"/>
                </a:tc>
              </a:tr>
              <a:tr h="414998">
                <a:tc>
                  <a:txBody>
                    <a:bodyPr/>
                    <a:lstStyle/>
                    <a:p>
                      <a:pPr>
                        <a:lnSpc>
                          <a:spcPct val="115000"/>
                        </a:lnSpc>
                        <a:spcAft>
                          <a:spcPts val="0"/>
                        </a:spcAft>
                      </a:pPr>
                      <a:r>
                        <a:rPr lang="en-US" sz="2800" dirty="0">
                          <a:effectLst/>
                        </a:rPr>
                        <a:t>Much harder</a:t>
                      </a:r>
                      <a:endParaRPr lang="en-AU" sz="28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dirty="0">
                          <a:effectLst/>
                          <a:latin typeface="Arial"/>
                          <a:ea typeface="SimSun"/>
                          <a:cs typeface="Arial"/>
                        </a:rPr>
                        <a:t>21%</a:t>
                      </a:r>
                      <a:endParaRPr lang="en-AU" sz="28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dirty="0">
                          <a:effectLst/>
                          <a:latin typeface="Arial"/>
                          <a:ea typeface="SimSun"/>
                          <a:cs typeface="Arial"/>
                        </a:rPr>
                        <a:t>21%</a:t>
                      </a:r>
                      <a:endParaRPr lang="en-AU" sz="28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dirty="0">
                          <a:effectLst/>
                          <a:latin typeface="Arial"/>
                          <a:ea typeface="SimSun"/>
                          <a:cs typeface="Arial"/>
                        </a:rPr>
                        <a:t>29%</a:t>
                      </a:r>
                      <a:endParaRPr lang="en-AU" sz="28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dirty="0">
                          <a:effectLst/>
                          <a:latin typeface="Arial"/>
                          <a:ea typeface="SimSun"/>
                          <a:cs typeface="Arial"/>
                        </a:rPr>
                        <a:t>23%</a:t>
                      </a:r>
                      <a:endParaRPr lang="en-AU" sz="2800" dirty="0">
                        <a:effectLst/>
                        <a:latin typeface="Arial"/>
                        <a:ea typeface="SimSun"/>
                        <a:cs typeface="Arial"/>
                      </a:endParaRPr>
                    </a:p>
                  </a:txBody>
                  <a:tcPr marL="73025" marR="73025" marT="0" marB="0" anchor="ctr"/>
                </a:tc>
              </a:tr>
              <a:tr h="829997">
                <a:tc>
                  <a:txBody>
                    <a:bodyPr/>
                    <a:lstStyle/>
                    <a:p>
                      <a:pPr>
                        <a:lnSpc>
                          <a:spcPct val="115000"/>
                        </a:lnSpc>
                        <a:spcAft>
                          <a:spcPts val="0"/>
                        </a:spcAft>
                      </a:pPr>
                      <a:r>
                        <a:rPr lang="en-US" sz="2800" dirty="0">
                          <a:effectLst/>
                        </a:rPr>
                        <a:t>about the same</a:t>
                      </a:r>
                      <a:endParaRPr lang="en-AU" sz="28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a:effectLst/>
                          <a:latin typeface="Arial"/>
                          <a:ea typeface="SimSun"/>
                          <a:cs typeface="Arial"/>
                        </a:rPr>
                        <a:t>67%</a:t>
                      </a:r>
                      <a:endParaRPr lang="en-AU" sz="280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a:effectLst/>
                          <a:latin typeface="Arial"/>
                          <a:ea typeface="SimSun"/>
                          <a:cs typeface="Arial"/>
                        </a:rPr>
                        <a:t>69%</a:t>
                      </a:r>
                      <a:endParaRPr lang="en-AU" sz="280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a:effectLst/>
                          <a:latin typeface="Arial"/>
                          <a:ea typeface="SimSun"/>
                          <a:cs typeface="Arial"/>
                        </a:rPr>
                        <a:t>65%</a:t>
                      </a:r>
                      <a:endParaRPr lang="en-AU" sz="280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dirty="0">
                          <a:effectLst/>
                          <a:latin typeface="Arial"/>
                          <a:ea typeface="SimSun"/>
                          <a:cs typeface="Arial"/>
                        </a:rPr>
                        <a:t>67%</a:t>
                      </a:r>
                      <a:endParaRPr lang="en-AU" sz="2800" dirty="0">
                        <a:effectLst/>
                        <a:latin typeface="Arial"/>
                        <a:ea typeface="SimSun"/>
                        <a:cs typeface="Arial"/>
                      </a:endParaRPr>
                    </a:p>
                  </a:txBody>
                  <a:tcPr marL="73025" marR="73025" marT="0" marB="0" anchor="ctr"/>
                </a:tc>
              </a:tr>
              <a:tr h="414998">
                <a:tc>
                  <a:txBody>
                    <a:bodyPr/>
                    <a:lstStyle/>
                    <a:p>
                      <a:pPr>
                        <a:lnSpc>
                          <a:spcPct val="115000"/>
                        </a:lnSpc>
                        <a:spcAft>
                          <a:spcPts val="0"/>
                        </a:spcAft>
                      </a:pPr>
                      <a:r>
                        <a:rPr lang="en-US" sz="2800">
                          <a:effectLst/>
                        </a:rPr>
                        <a:t>much easier</a:t>
                      </a:r>
                      <a:endParaRPr lang="en-AU" sz="280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a:effectLst/>
                          <a:latin typeface="Arial"/>
                          <a:ea typeface="SimSun"/>
                          <a:cs typeface="Arial"/>
                        </a:rPr>
                        <a:t>11%</a:t>
                      </a:r>
                      <a:endParaRPr lang="en-AU" sz="280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a:effectLst/>
                          <a:latin typeface="Arial"/>
                          <a:ea typeface="SimSun"/>
                          <a:cs typeface="Arial"/>
                        </a:rPr>
                        <a:t>10%</a:t>
                      </a:r>
                      <a:endParaRPr lang="en-AU" sz="280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a:effectLst/>
                          <a:latin typeface="Arial"/>
                          <a:ea typeface="SimSun"/>
                          <a:cs typeface="Arial"/>
                        </a:rPr>
                        <a:t>6%</a:t>
                      </a:r>
                      <a:endParaRPr lang="en-AU" sz="2800">
                        <a:effectLst/>
                        <a:latin typeface="Arial"/>
                        <a:ea typeface="SimSun"/>
                        <a:cs typeface="Arial"/>
                      </a:endParaRPr>
                    </a:p>
                  </a:txBody>
                  <a:tcPr marL="73025" marR="73025" marT="0" marB="0" anchor="ctr"/>
                </a:tc>
                <a:tc>
                  <a:txBody>
                    <a:bodyPr/>
                    <a:lstStyle/>
                    <a:p>
                      <a:pPr algn="ctr">
                        <a:lnSpc>
                          <a:spcPct val="115000"/>
                        </a:lnSpc>
                        <a:spcAft>
                          <a:spcPts val="0"/>
                        </a:spcAft>
                      </a:pPr>
                      <a:r>
                        <a:rPr lang="en-US" sz="2800" dirty="0">
                          <a:effectLst/>
                          <a:latin typeface="Arial"/>
                          <a:ea typeface="SimSun"/>
                          <a:cs typeface="Arial"/>
                        </a:rPr>
                        <a:t>10%</a:t>
                      </a:r>
                      <a:endParaRPr lang="en-AU" sz="2800" dirty="0">
                        <a:effectLst/>
                        <a:latin typeface="Arial"/>
                        <a:ea typeface="SimSun"/>
                        <a:cs typeface="Arial"/>
                      </a:endParaRPr>
                    </a:p>
                  </a:txBody>
                  <a:tcPr marL="73025" marR="73025" marT="0" marB="0" anchor="ctr"/>
                </a:tc>
              </a:tr>
              <a:tr h="414998">
                <a:tc>
                  <a:txBody>
                    <a:bodyPr/>
                    <a:lstStyle/>
                    <a:p>
                      <a:pPr>
                        <a:lnSpc>
                          <a:spcPct val="115000"/>
                        </a:lnSpc>
                        <a:spcAft>
                          <a:spcPts val="0"/>
                        </a:spcAft>
                      </a:pPr>
                      <a:r>
                        <a:rPr lang="en-US" sz="1800">
                          <a:effectLst/>
                        </a:rPr>
                        <a:t>Total</a:t>
                      </a:r>
                      <a:endParaRPr lang="en-AU" sz="1800">
                        <a:effectLst/>
                        <a:latin typeface="Arial"/>
                        <a:ea typeface="SimSun"/>
                        <a:cs typeface="Arial"/>
                      </a:endParaRPr>
                    </a:p>
                  </a:txBody>
                  <a:tcPr marL="73025" marR="73025" marT="0" marB="0" anchor="ctr"/>
                </a:tc>
                <a:tc>
                  <a:txBody>
                    <a:bodyPr/>
                    <a:lstStyle/>
                    <a:p>
                      <a:pPr algn="ctr">
                        <a:lnSpc>
                          <a:spcPct val="115000"/>
                        </a:lnSpc>
                        <a:spcAft>
                          <a:spcPts val="0"/>
                        </a:spcAft>
                      </a:pPr>
                      <a:r>
                        <a:rPr lang="en-US" sz="1800">
                          <a:effectLst/>
                          <a:latin typeface="Arial"/>
                          <a:ea typeface="SimSun"/>
                          <a:cs typeface="Arial"/>
                        </a:rPr>
                        <a:t>386</a:t>
                      </a:r>
                      <a:endParaRPr lang="en-AU" sz="1800">
                        <a:effectLst/>
                        <a:latin typeface="Arial"/>
                        <a:ea typeface="SimSun"/>
                        <a:cs typeface="Arial"/>
                      </a:endParaRPr>
                    </a:p>
                  </a:txBody>
                  <a:tcPr marL="73025" marR="73025" marT="0" marB="0" anchor="ctr"/>
                </a:tc>
                <a:tc>
                  <a:txBody>
                    <a:bodyPr/>
                    <a:lstStyle/>
                    <a:p>
                      <a:pPr algn="ctr">
                        <a:lnSpc>
                          <a:spcPct val="115000"/>
                        </a:lnSpc>
                        <a:spcAft>
                          <a:spcPts val="0"/>
                        </a:spcAft>
                      </a:pPr>
                      <a:r>
                        <a:rPr lang="en-US" sz="1800" dirty="0">
                          <a:effectLst/>
                          <a:latin typeface="Arial"/>
                          <a:ea typeface="SimSun"/>
                          <a:cs typeface="Arial"/>
                        </a:rPr>
                        <a:t>858</a:t>
                      </a:r>
                      <a:endParaRPr lang="en-AU" sz="18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1800">
                          <a:effectLst/>
                          <a:latin typeface="Arial"/>
                          <a:ea typeface="SimSun"/>
                          <a:cs typeface="Arial"/>
                        </a:rPr>
                        <a:t>363</a:t>
                      </a:r>
                      <a:endParaRPr lang="en-AU" sz="1800">
                        <a:effectLst/>
                        <a:latin typeface="Arial"/>
                        <a:ea typeface="SimSun"/>
                        <a:cs typeface="Arial"/>
                      </a:endParaRPr>
                    </a:p>
                  </a:txBody>
                  <a:tcPr marL="73025" marR="73025" marT="0" marB="0" anchor="ctr"/>
                </a:tc>
                <a:tc>
                  <a:txBody>
                    <a:bodyPr/>
                    <a:lstStyle/>
                    <a:p>
                      <a:pPr algn="ctr">
                        <a:lnSpc>
                          <a:spcPct val="115000"/>
                        </a:lnSpc>
                        <a:spcAft>
                          <a:spcPts val="0"/>
                        </a:spcAft>
                      </a:pPr>
                      <a:r>
                        <a:rPr lang="en-US" sz="1800" dirty="0">
                          <a:effectLst/>
                          <a:latin typeface="Arial"/>
                          <a:ea typeface="SimSun"/>
                          <a:cs typeface="Arial"/>
                        </a:rPr>
                        <a:t>768</a:t>
                      </a:r>
                      <a:endParaRPr lang="en-AU" sz="1800" dirty="0">
                        <a:effectLst/>
                        <a:latin typeface="Arial"/>
                        <a:ea typeface="SimSun"/>
                        <a:cs typeface="Arial"/>
                      </a:endParaRPr>
                    </a:p>
                  </a:txBody>
                  <a:tcPr marL="73025" marR="73025" marT="0" marB="0" anchor="ctr"/>
                </a:tc>
              </a:tr>
            </a:tbl>
          </a:graphicData>
        </a:graphic>
      </p:graphicFrame>
      <p:sp>
        <p:nvSpPr>
          <p:cNvPr id="3" name="Footer Placeholder 2"/>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458710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548680"/>
            <a:ext cx="8229600" cy="1143000"/>
          </a:xfrm>
        </p:spPr>
        <p:txBody>
          <a:bodyPr>
            <a:noAutofit/>
          </a:bodyPr>
          <a:lstStyle/>
          <a:p>
            <a:r>
              <a:rPr lang="en-US" sz="3200" b="1" dirty="0"/>
              <a:t>QUESTION 9</a:t>
            </a:r>
            <a:r>
              <a:rPr lang="en-US" sz="3200" dirty="0"/>
              <a:t/>
            </a:r>
            <a:br>
              <a:rPr lang="en-US" sz="3200" dirty="0"/>
            </a:br>
            <a:r>
              <a:rPr lang="en-US" sz="3200" dirty="0"/>
              <a:t>Think about question  7  </a:t>
            </a:r>
            <a:r>
              <a:rPr lang="en-US" sz="2800" dirty="0"/>
              <a:t>(the one with the squares).</a:t>
            </a:r>
            <a:br>
              <a:rPr lang="en-US" sz="2800" dirty="0"/>
            </a:br>
            <a:r>
              <a:rPr lang="en-US" sz="2800" dirty="0"/>
              <a:t>I prefer learning how to do questions like question 7: (choose one option)</a:t>
            </a:r>
            <a:endParaRPr lang="en-AU" sz="2800" dirty="0"/>
          </a:p>
        </p:txBody>
      </p:sp>
      <p:graphicFrame>
        <p:nvGraphicFramePr>
          <p:cNvPr id="6" name="Table 5"/>
          <p:cNvGraphicFramePr>
            <a:graphicFrameLocks noGrp="1"/>
          </p:cNvGraphicFramePr>
          <p:nvPr>
            <p:extLst/>
          </p:nvPr>
        </p:nvGraphicFramePr>
        <p:xfrm>
          <a:off x="1631504" y="2420889"/>
          <a:ext cx="8856984" cy="3293984"/>
        </p:xfrm>
        <a:graphic>
          <a:graphicData uri="http://schemas.openxmlformats.org/drawingml/2006/table">
            <a:tbl>
              <a:tblPr firstRow="1" firstCol="1" lastRow="1" bandRow="1">
                <a:tableStyleId>{5940675A-B579-460E-94D1-54222C63F5DA}</a:tableStyleId>
              </a:tblPr>
              <a:tblGrid>
                <a:gridCol w="3456384"/>
                <a:gridCol w="1224136"/>
                <a:gridCol w="1584176"/>
                <a:gridCol w="1440160"/>
                <a:gridCol w="1152128"/>
              </a:tblGrid>
              <a:tr h="360868">
                <a:tc>
                  <a:txBody>
                    <a:bodyPr/>
                    <a:lstStyle/>
                    <a:p>
                      <a:pPr>
                        <a:spcAft>
                          <a:spcPts val="0"/>
                        </a:spcAft>
                      </a:pPr>
                      <a:endParaRPr lang="en-AU" sz="2000" dirty="0">
                        <a:solidFill>
                          <a:srgbClr val="FFFFFF"/>
                        </a:solidFill>
                        <a:effectLst/>
                        <a:latin typeface="+mj-lt"/>
                        <a:ea typeface="SimSun"/>
                        <a:cs typeface="Arial"/>
                      </a:endParaRPr>
                    </a:p>
                  </a:txBody>
                  <a:tcPr marL="73025" marR="73025" marT="0" marB="0" anchor="ctr"/>
                </a:tc>
                <a:tc gridSpan="2">
                  <a:txBody>
                    <a:bodyPr/>
                    <a:lstStyle/>
                    <a:p>
                      <a:pPr algn="ctr">
                        <a:spcAft>
                          <a:spcPts val="0"/>
                        </a:spcAft>
                      </a:pPr>
                      <a:r>
                        <a:rPr lang="en-US" sz="2000" dirty="0" smtClean="0">
                          <a:solidFill>
                            <a:schemeClr val="tx1"/>
                          </a:solidFill>
                          <a:effectLst/>
                          <a:latin typeface="+mj-lt"/>
                          <a:ea typeface="+mn-ea"/>
                          <a:cs typeface="+mn-cs"/>
                        </a:rPr>
                        <a:t>PRE</a:t>
                      </a:r>
                      <a:r>
                        <a:rPr lang="en-US" sz="2000" baseline="0" dirty="0" smtClean="0">
                          <a:solidFill>
                            <a:schemeClr val="tx1"/>
                          </a:solidFill>
                          <a:effectLst/>
                          <a:latin typeface="+mj-lt"/>
                          <a:ea typeface="+mn-ea"/>
                          <a:cs typeface="+mn-cs"/>
                        </a:rPr>
                        <a:t> TEST</a:t>
                      </a:r>
                      <a:endParaRPr lang="en-AU" sz="2000" dirty="0">
                        <a:solidFill>
                          <a:srgbClr val="FFFFFF"/>
                        </a:solidFill>
                        <a:effectLst/>
                        <a:latin typeface="+mj-lt"/>
                        <a:ea typeface="SimSun"/>
                        <a:cs typeface="Arial"/>
                      </a:endParaRPr>
                    </a:p>
                  </a:txBody>
                  <a:tcPr marL="73025" marR="73025" marT="0" marB="0" anchor="ctr"/>
                </a:tc>
                <a:tc hMerge="1">
                  <a:txBody>
                    <a:bodyPr/>
                    <a:lstStyle/>
                    <a:p>
                      <a:pPr algn="ctr">
                        <a:spcAft>
                          <a:spcPts val="0"/>
                        </a:spcAft>
                      </a:pPr>
                      <a:endParaRPr lang="en-AU" sz="2000" dirty="0">
                        <a:solidFill>
                          <a:srgbClr val="FFFFFF"/>
                        </a:solidFill>
                        <a:effectLst/>
                        <a:latin typeface="Arial"/>
                        <a:ea typeface="SimSun"/>
                        <a:cs typeface="Arial"/>
                      </a:endParaRPr>
                    </a:p>
                  </a:txBody>
                  <a:tcPr marL="73025" marR="73025" marT="0" marB="0" anchor="ctr"/>
                </a:tc>
                <a:tc gridSpan="2">
                  <a:txBody>
                    <a:bodyPr/>
                    <a:lstStyle/>
                    <a:p>
                      <a:pPr algn="ctr">
                        <a:spcAft>
                          <a:spcPts val="0"/>
                        </a:spcAft>
                      </a:pPr>
                      <a:r>
                        <a:rPr lang="en-US" sz="2000" dirty="0" smtClean="0">
                          <a:solidFill>
                            <a:schemeClr val="tx1"/>
                          </a:solidFill>
                          <a:effectLst/>
                          <a:latin typeface="+mj-lt"/>
                          <a:ea typeface="+mn-ea"/>
                          <a:cs typeface="+mn-cs"/>
                        </a:rPr>
                        <a:t>POST</a:t>
                      </a:r>
                      <a:r>
                        <a:rPr lang="en-US" sz="2000" baseline="0" dirty="0" smtClean="0">
                          <a:solidFill>
                            <a:schemeClr val="tx1"/>
                          </a:solidFill>
                          <a:effectLst/>
                          <a:latin typeface="+mj-lt"/>
                          <a:ea typeface="+mn-ea"/>
                          <a:cs typeface="+mn-cs"/>
                        </a:rPr>
                        <a:t> TEST</a:t>
                      </a:r>
                      <a:endParaRPr lang="en-AU" sz="2000" dirty="0">
                        <a:solidFill>
                          <a:srgbClr val="FFFFFF"/>
                        </a:solidFill>
                        <a:effectLst/>
                        <a:latin typeface="+mj-lt"/>
                        <a:ea typeface="SimSun"/>
                        <a:cs typeface="Arial"/>
                      </a:endParaRPr>
                    </a:p>
                  </a:txBody>
                  <a:tcPr marL="73025" marR="73025" marT="0" marB="0" anchor="ctr"/>
                </a:tc>
                <a:tc hMerge="1">
                  <a:txBody>
                    <a:bodyPr/>
                    <a:lstStyle/>
                    <a:p>
                      <a:pPr algn="ctr">
                        <a:spcAft>
                          <a:spcPts val="0"/>
                        </a:spcAft>
                      </a:pPr>
                      <a:endParaRPr lang="en-AU" sz="2000" dirty="0">
                        <a:solidFill>
                          <a:srgbClr val="FFFFFF"/>
                        </a:solidFill>
                        <a:effectLst/>
                        <a:latin typeface="Arial"/>
                        <a:ea typeface="SimSun"/>
                        <a:cs typeface="Arial"/>
                      </a:endParaRPr>
                    </a:p>
                  </a:txBody>
                  <a:tcPr marL="73025" marR="73025" marT="0" marB="0" anchor="ctr"/>
                </a:tc>
              </a:tr>
              <a:tr h="414998">
                <a:tc>
                  <a:txBody>
                    <a:bodyPr/>
                    <a:lstStyle/>
                    <a:p>
                      <a:pPr>
                        <a:lnSpc>
                          <a:spcPct val="115000"/>
                        </a:lnSpc>
                        <a:spcAft>
                          <a:spcPts val="0"/>
                        </a:spcAft>
                      </a:pPr>
                      <a:endParaRPr lang="en-AU" sz="2000" dirty="0">
                        <a:effectLst/>
                        <a:latin typeface="+mj-lt"/>
                        <a:ea typeface="SimSun"/>
                        <a:cs typeface="Arial"/>
                      </a:endParaRPr>
                    </a:p>
                  </a:txBody>
                  <a:tcPr marL="73025" marR="73025" marT="0" marB="0" anchor="ctr"/>
                </a:tc>
                <a:tc>
                  <a:txBody>
                    <a:bodyPr/>
                    <a:lstStyle/>
                    <a:p>
                      <a:pPr algn="ctr">
                        <a:spcAft>
                          <a:spcPts val="0"/>
                        </a:spcAft>
                      </a:pPr>
                      <a:r>
                        <a:rPr lang="en-US" sz="2000" dirty="0">
                          <a:effectLst/>
                          <a:latin typeface="+mj-lt"/>
                        </a:rPr>
                        <a:t>year 7</a:t>
                      </a:r>
                      <a:endParaRPr lang="en-AU" sz="2000" dirty="0">
                        <a:solidFill>
                          <a:srgbClr val="FFFFFF"/>
                        </a:solidFill>
                        <a:effectLst/>
                        <a:latin typeface="+mj-lt"/>
                        <a:ea typeface="SimSun"/>
                        <a:cs typeface="Arial"/>
                      </a:endParaRPr>
                    </a:p>
                  </a:txBody>
                  <a:tcPr marL="73025" marR="73025" marT="0" marB="0" anchor="ctr"/>
                </a:tc>
                <a:tc>
                  <a:txBody>
                    <a:bodyPr/>
                    <a:lstStyle/>
                    <a:p>
                      <a:pPr algn="ctr">
                        <a:spcAft>
                          <a:spcPts val="0"/>
                        </a:spcAft>
                      </a:pPr>
                      <a:r>
                        <a:rPr lang="en-US" sz="2000" dirty="0">
                          <a:effectLst/>
                          <a:latin typeface="+mj-lt"/>
                        </a:rPr>
                        <a:t>year 8</a:t>
                      </a:r>
                      <a:endParaRPr lang="en-AU" sz="2000" dirty="0">
                        <a:solidFill>
                          <a:srgbClr val="FFFFFF"/>
                        </a:solidFill>
                        <a:effectLst/>
                        <a:latin typeface="+mj-lt"/>
                        <a:ea typeface="SimSun"/>
                        <a:cs typeface="Arial"/>
                      </a:endParaRPr>
                    </a:p>
                  </a:txBody>
                  <a:tcPr marL="73025" marR="73025" marT="0" marB="0" anchor="ctr"/>
                </a:tc>
                <a:tc>
                  <a:txBody>
                    <a:bodyPr/>
                    <a:lstStyle/>
                    <a:p>
                      <a:pPr algn="ctr">
                        <a:spcAft>
                          <a:spcPts val="0"/>
                        </a:spcAft>
                      </a:pPr>
                      <a:r>
                        <a:rPr lang="en-US" sz="2000">
                          <a:effectLst/>
                          <a:latin typeface="+mj-lt"/>
                        </a:rPr>
                        <a:t>year 7</a:t>
                      </a:r>
                      <a:endParaRPr lang="en-AU" sz="2000">
                        <a:solidFill>
                          <a:srgbClr val="FFFFFF"/>
                        </a:solidFill>
                        <a:effectLst/>
                        <a:latin typeface="+mj-lt"/>
                        <a:ea typeface="SimSun"/>
                        <a:cs typeface="Arial"/>
                      </a:endParaRPr>
                    </a:p>
                  </a:txBody>
                  <a:tcPr marL="73025" marR="73025" marT="0" marB="0" anchor="ctr"/>
                </a:tc>
                <a:tc>
                  <a:txBody>
                    <a:bodyPr/>
                    <a:lstStyle/>
                    <a:p>
                      <a:pPr algn="ctr">
                        <a:spcAft>
                          <a:spcPts val="0"/>
                        </a:spcAft>
                      </a:pPr>
                      <a:r>
                        <a:rPr lang="en-US" sz="2000" dirty="0">
                          <a:effectLst/>
                          <a:latin typeface="+mj-lt"/>
                        </a:rPr>
                        <a:t>year 8</a:t>
                      </a:r>
                      <a:endParaRPr lang="en-AU" sz="2000" dirty="0">
                        <a:solidFill>
                          <a:srgbClr val="FFFFFF"/>
                        </a:solidFill>
                        <a:effectLst/>
                        <a:latin typeface="+mj-lt"/>
                        <a:ea typeface="SimSun"/>
                        <a:cs typeface="Arial"/>
                      </a:endParaRPr>
                    </a:p>
                  </a:txBody>
                  <a:tcPr marL="73025" marR="73025" marT="0" marB="0" anchor="ctr"/>
                </a:tc>
              </a:tr>
              <a:tr h="414998">
                <a:tc>
                  <a:txBody>
                    <a:bodyPr/>
                    <a:lstStyle/>
                    <a:p>
                      <a:pPr>
                        <a:lnSpc>
                          <a:spcPct val="115000"/>
                        </a:lnSpc>
                        <a:spcAft>
                          <a:spcPts val="0"/>
                        </a:spcAft>
                      </a:pPr>
                      <a:r>
                        <a:rPr lang="en-US" sz="2400" dirty="0">
                          <a:effectLst/>
                          <a:latin typeface="+mj-lt"/>
                          <a:ea typeface="SimSun"/>
                          <a:cs typeface="Arial"/>
                        </a:rPr>
                        <a:t>By myself</a:t>
                      </a:r>
                      <a:endParaRPr lang="en-AU" sz="2400" dirty="0">
                        <a:effectLst/>
                        <a:latin typeface="+mj-lt"/>
                        <a:ea typeface="SimSun"/>
                        <a:cs typeface="Arial"/>
                      </a:endParaRPr>
                    </a:p>
                  </a:txBody>
                  <a:tcPr marL="73025" marR="73025" marT="0" marB="0" anchor="ctr"/>
                </a:tc>
                <a:tc>
                  <a:txBody>
                    <a:bodyPr/>
                    <a:lstStyle/>
                    <a:p>
                      <a:pPr algn="ctr">
                        <a:lnSpc>
                          <a:spcPct val="115000"/>
                        </a:lnSpc>
                        <a:spcAft>
                          <a:spcPts val="0"/>
                        </a:spcAft>
                      </a:pPr>
                      <a:r>
                        <a:rPr lang="en-US" sz="2000" dirty="0">
                          <a:effectLst/>
                          <a:latin typeface="Arial"/>
                          <a:ea typeface="SimSun"/>
                          <a:cs typeface="Arial"/>
                        </a:rPr>
                        <a:t>16%</a:t>
                      </a:r>
                      <a:endParaRPr lang="en-AU" sz="20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2000" dirty="0">
                          <a:effectLst/>
                          <a:latin typeface="Arial"/>
                          <a:ea typeface="SimSun"/>
                          <a:cs typeface="Arial"/>
                        </a:rPr>
                        <a:t>23%</a:t>
                      </a:r>
                      <a:endParaRPr lang="en-AU" sz="20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2000" dirty="0">
                          <a:effectLst/>
                          <a:latin typeface="Arial"/>
                          <a:ea typeface="SimSun"/>
                          <a:cs typeface="Arial"/>
                        </a:rPr>
                        <a:t>19%</a:t>
                      </a:r>
                      <a:endParaRPr lang="en-AU" sz="20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2000">
                          <a:effectLst/>
                          <a:latin typeface="Arial"/>
                          <a:ea typeface="SimSun"/>
                          <a:cs typeface="Arial"/>
                        </a:rPr>
                        <a:t>23%</a:t>
                      </a:r>
                      <a:endParaRPr lang="en-AU" sz="2000">
                        <a:effectLst/>
                        <a:latin typeface="Arial"/>
                        <a:ea typeface="SimSun"/>
                        <a:cs typeface="Arial"/>
                      </a:endParaRPr>
                    </a:p>
                  </a:txBody>
                  <a:tcPr marL="73025" marR="73025" marT="0" marB="0" anchor="ctr"/>
                </a:tc>
              </a:tr>
              <a:tr h="829997">
                <a:tc>
                  <a:txBody>
                    <a:bodyPr/>
                    <a:lstStyle/>
                    <a:p>
                      <a:pPr>
                        <a:lnSpc>
                          <a:spcPct val="115000"/>
                        </a:lnSpc>
                        <a:spcAft>
                          <a:spcPts val="0"/>
                        </a:spcAft>
                      </a:pPr>
                      <a:r>
                        <a:rPr lang="en-US" sz="2400" dirty="0">
                          <a:effectLst/>
                          <a:latin typeface="+mj-lt"/>
                          <a:ea typeface="SimSun"/>
                          <a:cs typeface="Arial"/>
                        </a:rPr>
                        <a:t>Working with other students</a:t>
                      </a:r>
                      <a:endParaRPr lang="en-AU" sz="2400" dirty="0">
                        <a:effectLst/>
                        <a:latin typeface="+mj-lt"/>
                        <a:ea typeface="SimSun"/>
                        <a:cs typeface="Arial"/>
                      </a:endParaRPr>
                    </a:p>
                  </a:txBody>
                  <a:tcPr marL="73025" marR="73025" marT="0" marB="0" anchor="ctr"/>
                </a:tc>
                <a:tc>
                  <a:txBody>
                    <a:bodyPr/>
                    <a:lstStyle/>
                    <a:p>
                      <a:pPr algn="ctr">
                        <a:lnSpc>
                          <a:spcPct val="115000"/>
                        </a:lnSpc>
                        <a:spcAft>
                          <a:spcPts val="0"/>
                        </a:spcAft>
                      </a:pPr>
                      <a:r>
                        <a:rPr lang="en-US" sz="2000">
                          <a:effectLst/>
                          <a:latin typeface="Arial"/>
                          <a:ea typeface="SimSun"/>
                          <a:cs typeface="Arial"/>
                        </a:rPr>
                        <a:t>33%</a:t>
                      </a:r>
                      <a:endParaRPr lang="en-AU" sz="2000">
                        <a:effectLst/>
                        <a:latin typeface="Arial"/>
                        <a:ea typeface="SimSun"/>
                        <a:cs typeface="Arial"/>
                      </a:endParaRPr>
                    </a:p>
                  </a:txBody>
                  <a:tcPr marL="73025" marR="73025" marT="0" marB="0" anchor="ctr"/>
                </a:tc>
                <a:tc>
                  <a:txBody>
                    <a:bodyPr/>
                    <a:lstStyle/>
                    <a:p>
                      <a:pPr algn="ctr">
                        <a:lnSpc>
                          <a:spcPct val="115000"/>
                        </a:lnSpc>
                        <a:spcAft>
                          <a:spcPts val="0"/>
                        </a:spcAft>
                      </a:pPr>
                      <a:r>
                        <a:rPr lang="en-US" sz="2000">
                          <a:effectLst/>
                          <a:latin typeface="Arial"/>
                          <a:ea typeface="SimSun"/>
                          <a:cs typeface="Arial"/>
                        </a:rPr>
                        <a:t>42%</a:t>
                      </a:r>
                      <a:endParaRPr lang="en-AU" sz="2000">
                        <a:effectLst/>
                        <a:latin typeface="Arial"/>
                        <a:ea typeface="SimSun"/>
                        <a:cs typeface="Arial"/>
                      </a:endParaRPr>
                    </a:p>
                  </a:txBody>
                  <a:tcPr marL="73025" marR="73025" marT="0" marB="0" anchor="ctr"/>
                </a:tc>
                <a:tc>
                  <a:txBody>
                    <a:bodyPr/>
                    <a:lstStyle/>
                    <a:p>
                      <a:pPr algn="ctr">
                        <a:lnSpc>
                          <a:spcPct val="115000"/>
                        </a:lnSpc>
                        <a:spcAft>
                          <a:spcPts val="0"/>
                        </a:spcAft>
                      </a:pPr>
                      <a:r>
                        <a:rPr lang="en-US" sz="2000" dirty="0">
                          <a:effectLst/>
                          <a:latin typeface="Arial"/>
                          <a:ea typeface="SimSun"/>
                          <a:cs typeface="Arial"/>
                        </a:rPr>
                        <a:t>39%</a:t>
                      </a:r>
                      <a:endParaRPr lang="en-AU" sz="20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2000" dirty="0">
                          <a:effectLst/>
                          <a:latin typeface="Arial"/>
                          <a:ea typeface="SimSun"/>
                          <a:cs typeface="Arial"/>
                        </a:rPr>
                        <a:t>36%</a:t>
                      </a:r>
                      <a:endParaRPr lang="en-AU" sz="2000" dirty="0">
                        <a:effectLst/>
                        <a:latin typeface="Arial"/>
                        <a:ea typeface="SimSun"/>
                        <a:cs typeface="Arial"/>
                      </a:endParaRPr>
                    </a:p>
                  </a:txBody>
                  <a:tcPr marL="73025" marR="73025" marT="0" marB="0" anchor="ctr"/>
                </a:tc>
              </a:tr>
              <a:tr h="414998">
                <a:tc>
                  <a:txBody>
                    <a:bodyPr/>
                    <a:lstStyle/>
                    <a:p>
                      <a:pPr>
                        <a:lnSpc>
                          <a:spcPct val="115000"/>
                        </a:lnSpc>
                        <a:spcAft>
                          <a:spcPts val="0"/>
                        </a:spcAft>
                      </a:pPr>
                      <a:r>
                        <a:rPr lang="en-US" sz="2400" dirty="0" smtClean="0">
                          <a:effectLst/>
                          <a:latin typeface="+mj-lt"/>
                          <a:ea typeface="SimSun"/>
                          <a:cs typeface="Arial"/>
                        </a:rPr>
                        <a:t> </a:t>
                      </a:r>
                      <a:r>
                        <a:rPr lang="en-US" sz="2400" dirty="0">
                          <a:effectLst/>
                          <a:latin typeface="+mj-lt"/>
                          <a:ea typeface="SimSun"/>
                          <a:cs typeface="Arial"/>
                        </a:rPr>
                        <a:t>listening to the teacher's explanations first</a:t>
                      </a:r>
                      <a:endParaRPr lang="en-AU" sz="2400" dirty="0">
                        <a:effectLst/>
                        <a:latin typeface="+mj-lt"/>
                        <a:ea typeface="SimSun"/>
                        <a:cs typeface="Arial"/>
                      </a:endParaRPr>
                    </a:p>
                  </a:txBody>
                  <a:tcPr marL="73025" marR="73025" marT="0" marB="0" anchor="ctr"/>
                </a:tc>
                <a:tc>
                  <a:txBody>
                    <a:bodyPr/>
                    <a:lstStyle/>
                    <a:p>
                      <a:pPr algn="ctr">
                        <a:lnSpc>
                          <a:spcPct val="115000"/>
                        </a:lnSpc>
                        <a:spcAft>
                          <a:spcPts val="0"/>
                        </a:spcAft>
                      </a:pPr>
                      <a:r>
                        <a:rPr lang="en-US" sz="2000">
                          <a:effectLst/>
                          <a:latin typeface="Arial"/>
                          <a:ea typeface="SimSun"/>
                          <a:cs typeface="Arial"/>
                        </a:rPr>
                        <a:t>51%</a:t>
                      </a:r>
                      <a:endParaRPr lang="en-AU" sz="2000">
                        <a:effectLst/>
                        <a:latin typeface="Arial"/>
                        <a:ea typeface="SimSun"/>
                        <a:cs typeface="Arial"/>
                      </a:endParaRPr>
                    </a:p>
                  </a:txBody>
                  <a:tcPr marL="73025" marR="73025" marT="0" marB="0" anchor="ctr"/>
                </a:tc>
                <a:tc>
                  <a:txBody>
                    <a:bodyPr/>
                    <a:lstStyle/>
                    <a:p>
                      <a:pPr algn="ctr">
                        <a:lnSpc>
                          <a:spcPct val="115000"/>
                        </a:lnSpc>
                        <a:spcAft>
                          <a:spcPts val="0"/>
                        </a:spcAft>
                      </a:pPr>
                      <a:r>
                        <a:rPr lang="en-US" sz="2000">
                          <a:effectLst/>
                          <a:latin typeface="Arial"/>
                          <a:ea typeface="SimSun"/>
                          <a:cs typeface="Arial"/>
                        </a:rPr>
                        <a:t>35%</a:t>
                      </a:r>
                      <a:endParaRPr lang="en-AU" sz="2000">
                        <a:effectLst/>
                        <a:latin typeface="Arial"/>
                        <a:ea typeface="SimSun"/>
                        <a:cs typeface="Arial"/>
                      </a:endParaRPr>
                    </a:p>
                  </a:txBody>
                  <a:tcPr marL="73025" marR="73025" marT="0" marB="0" anchor="ctr"/>
                </a:tc>
                <a:tc>
                  <a:txBody>
                    <a:bodyPr/>
                    <a:lstStyle/>
                    <a:p>
                      <a:pPr algn="ctr">
                        <a:lnSpc>
                          <a:spcPct val="115000"/>
                        </a:lnSpc>
                        <a:spcAft>
                          <a:spcPts val="0"/>
                        </a:spcAft>
                      </a:pPr>
                      <a:r>
                        <a:rPr lang="en-US" sz="2000">
                          <a:effectLst/>
                          <a:latin typeface="Arial"/>
                          <a:ea typeface="SimSun"/>
                          <a:cs typeface="Arial"/>
                        </a:rPr>
                        <a:t>42%</a:t>
                      </a:r>
                      <a:endParaRPr lang="en-AU" sz="2000">
                        <a:effectLst/>
                        <a:latin typeface="Arial"/>
                        <a:ea typeface="SimSun"/>
                        <a:cs typeface="Arial"/>
                      </a:endParaRPr>
                    </a:p>
                  </a:txBody>
                  <a:tcPr marL="73025" marR="73025" marT="0" marB="0" anchor="ctr"/>
                </a:tc>
                <a:tc>
                  <a:txBody>
                    <a:bodyPr/>
                    <a:lstStyle/>
                    <a:p>
                      <a:pPr algn="ctr">
                        <a:lnSpc>
                          <a:spcPct val="115000"/>
                        </a:lnSpc>
                        <a:spcAft>
                          <a:spcPts val="0"/>
                        </a:spcAft>
                      </a:pPr>
                      <a:r>
                        <a:rPr lang="en-US" sz="2000" dirty="0">
                          <a:effectLst/>
                          <a:latin typeface="Arial"/>
                          <a:ea typeface="SimSun"/>
                          <a:cs typeface="Arial"/>
                        </a:rPr>
                        <a:t>41%</a:t>
                      </a:r>
                      <a:endParaRPr lang="en-AU" sz="2000" dirty="0">
                        <a:effectLst/>
                        <a:latin typeface="Arial"/>
                        <a:ea typeface="SimSun"/>
                        <a:cs typeface="Arial"/>
                      </a:endParaRPr>
                    </a:p>
                  </a:txBody>
                  <a:tcPr marL="73025" marR="73025" marT="0" marB="0" anchor="ctr"/>
                </a:tc>
              </a:tr>
              <a:tr h="414998">
                <a:tc>
                  <a:txBody>
                    <a:bodyPr/>
                    <a:lstStyle/>
                    <a:p>
                      <a:pPr>
                        <a:lnSpc>
                          <a:spcPct val="115000"/>
                        </a:lnSpc>
                        <a:spcAft>
                          <a:spcPts val="0"/>
                        </a:spcAft>
                      </a:pPr>
                      <a:r>
                        <a:rPr lang="en-US" sz="2000">
                          <a:effectLst/>
                          <a:latin typeface="+mj-lt"/>
                          <a:ea typeface="SimSun"/>
                          <a:cs typeface="Arial"/>
                        </a:rPr>
                        <a:t>Total</a:t>
                      </a:r>
                      <a:endParaRPr lang="en-AU" sz="2000">
                        <a:effectLst/>
                        <a:latin typeface="+mj-lt"/>
                        <a:ea typeface="SimSun"/>
                        <a:cs typeface="Arial"/>
                      </a:endParaRPr>
                    </a:p>
                  </a:txBody>
                  <a:tcPr marL="73025" marR="73025" marT="0" marB="0" anchor="ctr"/>
                </a:tc>
                <a:tc>
                  <a:txBody>
                    <a:bodyPr/>
                    <a:lstStyle/>
                    <a:p>
                      <a:pPr algn="ctr">
                        <a:lnSpc>
                          <a:spcPct val="115000"/>
                        </a:lnSpc>
                        <a:spcAft>
                          <a:spcPts val="0"/>
                        </a:spcAft>
                      </a:pPr>
                      <a:r>
                        <a:rPr lang="en-US" sz="1800">
                          <a:effectLst/>
                          <a:latin typeface="Arial"/>
                          <a:ea typeface="SimSun"/>
                          <a:cs typeface="Arial"/>
                        </a:rPr>
                        <a:t>386</a:t>
                      </a:r>
                      <a:endParaRPr lang="en-AU" sz="1800">
                        <a:effectLst/>
                        <a:latin typeface="Arial"/>
                        <a:ea typeface="SimSun"/>
                        <a:cs typeface="Arial"/>
                      </a:endParaRPr>
                    </a:p>
                  </a:txBody>
                  <a:tcPr marL="73025" marR="73025" marT="0" marB="0" anchor="ctr"/>
                </a:tc>
                <a:tc>
                  <a:txBody>
                    <a:bodyPr/>
                    <a:lstStyle/>
                    <a:p>
                      <a:pPr algn="ctr">
                        <a:lnSpc>
                          <a:spcPct val="115000"/>
                        </a:lnSpc>
                        <a:spcAft>
                          <a:spcPts val="0"/>
                        </a:spcAft>
                      </a:pPr>
                      <a:r>
                        <a:rPr lang="en-US" sz="1800" dirty="0">
                          <a:effectLst/>
                          <a:latin typeface="Arial"/>
                          <a:ea typeface="SimSun"/>
                          <a:cs typeface="Arial"/>
                        </a:rPr>
                        <a:t>837</a:t>
                      </a:r>
                      <a:endParaRPr lang="en-AU" sz="1800" dirty="0">
                        <a:effectLst/>
                        <a:latin typeface="Arial"/>
                        <a:ea typeface="SimSun"/>
                        <a:cs typeface="Arial"/>
                      </a:endParaRPr>
                    </a:p>
                  </a:txBody>
                  <a:tcPr marL="73025" marR="73025" marT="0" marB="0" anchor="ctr"/>
                </a:tc>
                <a:tc>
                  <a:txBody>
                    <a:bodyPr/>
                    <a:lstStyle/>
                    <a:p>
                      <a:pPr algn="ctr">
                        <a:lnSpc>
                          <a:spcPct val="115000"/>
                        </a:lnSpc>
                        <a:spcAft>
                          <a:spcPts val="0"/>
                        </a:spcAft>
                      </a:pPr>
                      <a:r>
                        <a:rPr lang="en-US" sz="1800">
                          <a:effectLst/>
                          <a:latin typeface="Arial"/>
                          <a:ea typeface="SimSun"/>
                          <a:cs typeface="Arial"/>
                        </a:rPr>
                        <a:t>365</a:t>
                      </a:r>
                      <a:endParaRPr lang="en-AU" sz="1800">
                        <a:effectLst/>
                        <a:latin typeface="Arial"/>
                        <a:ea typeface="SimSun"/>
                        <a:cs typeface="Arial"/>
                      </a:endParaRPr>
                    </a:p>
                  </a:txBody>
                  <a:tcPr marL="73025" marR="73025" marT="0" marB="0" anchor="ctr"/>
                </a:tc>
                <a:tc>
                  <a:txBody>
                    <a:bodyPr/>
                    <a:lstStyle/>
                    <a:p>
                      <a:pPr algn="ctr">
                        <a:lnSpc>
                          <a:spcPct val="115000"/>
                        </a:lnSpc>
                        <a:spcAft>
                          <a:spcPts val="0"/>
                        </a:spcAft>
                      </a:pPr>
                      <a:r>
                        <a:rPr lang="en-US" sz="1800" dirty="0">
                          <a:effectLst/>
                          <a:latin typeface="Arial"/>
                          <a:ea typeface="SimSun"/>
                          <a:cs typeface="Arial"/>
                        </a:rPr>
                        <a:t>769</a:t>
                      </a:r>
                      <a:endParaRPr lang="en-AU" sz="1800" dirty="0">
                        <a:effectLst/>
                        <a:latin typeface="Arial"/>
                        <a:ea typeface="SimSun"/>
                        <a:cs typeface="Arial"/>
                      </a:endParaRPr>
                    </a:p>
                  </a:txBody>
                  <a:tcPr marL="73025" marR="73025" marT="0" marB="0" anchor="ctr"/>
                </a:tc>
              </a:tr>
            </a:tbl>
          </a:graphicData>
        </a:graphic>
      </p:graphicFrame>
      <p:sp>
        <p:nvSpPr>
          <p:cNvPr id="3" name="Footer Placeholder 2"/>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300859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847529" y="1628801"/>
          <a:ext cx="8352927" cy="4907280"/>
        </p:xfrm>
        <a:graphic>
          <a:graphicData uri="http://schemas.openxmlformats.org/drawingml/2006/table">
            <a:tbl>
              <a:tblPr firstRow="1" firstCol="1" bandRow="1">
                <a:tableStyleId>{5940675A-B579-460E-94D1-54222C63F5DA}</a:tableStyleId>
              </a:tblPr>
              <a:tblGrid>
                <a:gridCol w="2848600"/>
                <a:gridCol w="1735866"/>
                <a:gridCol w="2106778"/>
                <a:gridCol w="1661683"/>
              </a:tblGrid>
              <a:tr h="804576">
                <a:tc>
                  <a:txBody>
                    <a:bodyPr/>
                    <a:lstStyle/>
                    <a:p>
                      <a:pPr algn="ctr">
                        <a:lnSpc>
                          <a:spcPct val="115000"/>
                        </a:lnSpc>
                        <a:spcAft>
                          <a:spcPts val="0"/>
                        </a:spcAft>
                      </a:pPr>
                      <a:r>
                        <a:rPr lang="en-AU" sz="2800" dirty="0">
                          <a:effectLst/>
                        </a:rPr>
                        <a:t> </a:t>
                      </a:r>
                      <a:endParaRPr lang="en-AU" sz="28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dirty="0">
                          <a:effectLst/>
                        </a:rPr>
                        <a:t>Much harder</a:t>
                      </a:r>
                      <a:endParaRPr lang="en-AU" sz="28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dirty="0">
                          <a:effectLst/>
                        </a:rPr>
                        <a:t>about the same</a:t>
                      </a:r>
                      <a:endParaRPr lang="en-AU" sz="28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a:effectLst/>
                        </a:rPr>
                        <a:t>much easier</a:t>
                      </a:r>
                      <a:endParaRPr lang="en-AU" sz="2800">
                        <a:effectLst/>
                        <a:latin typeface="Calibri"/>
                        <a:ea typeface="SimSun"/>
                        <a:cs typeface="Arial"/>
                      </a:endParaRPr>
                    </a:p>
                  </a:txBody>
                  <a:tcPr marL="68580" marR="68580" marT="0" marB="0" anchor="ctr"/>
                </a:tc>
              </a:tr>
              <a:tr h="1101180">
                <a:tc>
                  <a:txBody>
                    <a:bodyPr/>
                    <a:lstStyle/>
                    <a:p>
                      <a:pPr algn="l">
                        <a:lnSpc>
                          <a:spcPct val="115000"/>
                        </a:lnSpc>
                        <a:spcAft>
                          <a:spcPts val="0"/>
                        </a:spcAft>
                      </a:pPr>
                      <a:endParaRPr lang="en-AU" sz="2800" dirty="0" smtClean="0">
                        <a:effectLst/>
                      </a:endParaRPr>
                    </a:p>
                    <a:p>
                      <a:pPr algn="l">
                        <a:lnSpc>
                          <a:spcPct val="115000"/>
                        </a:lnSpc>
                        <a:spcAft>
                          <a:spcPts val="0"/>
                        </a:spcAft>
                      </a:pPr>
                      <a:r>
                        <a:rPr lang="en-AU" sz="2800" dirty="0" smtClean="0">
                          <a:effectLst/>
                        </a:rPr>
                        <a:t>By myself</a:t>
                      </a:r>
                    </a:p>
                    <a:p>
                      <a:pPr algn="l">
                        <a:lnSpc>
                          <a:spcPct val="115000"/>
                        </a:lnSpc>
                        <a:spcAft>
                          <a:spcPts val="0"/>
                        </a:spcAft>
                      </a:pPr>
                      <a:endParaRPr lang="en-AU" sz="28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b="0" dirty="0" smtClean="0">
                          <a:effectLst/>
                        </a:rPr>
                        <a:t>17%</a:t>
                      </a:r>
                      <a:endParaRPr lang="en-AU" sz="2800" b="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b="0" dirty="0">
                          <a:effectLst/>
                        </a:rPr>
                        <a:t>12%</a:t>
                      </a:r>
                      <a:endParaRPr lang="en-AU" sz="2800" b="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b="0">
                          <a:effectLst/>
                        </a:rPr>
                        <a:t>1%</a:t>
                      </a:r>
                      <a:endParaRPr lang="en-AU" sz="2800" b="0">
                        <a:effectLst/>
                        <a:latin typeface="Calibri"/>
                        <a:ea typeface="SimSun"/>
                        <a:cs typeface="Arial"/>
                      </a:endParaRPr>
                    </a:p>
                  </a:txBody>
                  <a:tcPr marL="68580" marR="68580" marT="0" marB="0" anchor="ctr"/>
                </a:tc>
              </a:tr>
              <a:tr h="979673">
                <a:tc>
                  <a:txBody>
                    <a:bodyPr/>
                    <a:lstStyle/>
                    <a:p>
                      <a:pPr algn="l">
                        <a:lnSpc>
                          <a:spcPct val="115000"/>
                        </a:lnSpc>
                        <a:spcAft>
                          <a:spcPts val="0"/>
                        </a:spcAft>
                      </a:pPr>
                      <a:r>
                        <a:rPr lang="en-AU" sz="2800">
                          <a:effectLst/>
                        </a:rPr>
                        <a:t>Working with other students</a:t>
                      </a:r>
                      <a:endParaRPr lang="en-AU" sz="280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b="0" dirty="0">
                          <a:effectLst/>
                        </a:rPr>
                        <a:t>10%</a:t>
                      </a:r>
                      <a:endParaRPr lang="en-AU" sz="2800" b="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b="0" dirty="0">
                          <a:effectLst/>
                        </a:rPr>
                        <a:t>24%</a:t>
                      </a:r>
                      <a:endParaRPr lang="en-AU" sz="2800" b="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b="0" dirty="0">
                          <a:effectLst/>
                        </a:rPr>
                        <a:t>2%</a:t>
                      </a:r>
                      <a:endParaRPr lang="en-AU" sz="2800" b="0" dirty="0">
                        <a:effectLst/>
                        <a:latin typeface="Calibri"/>
                        <a:ea typeface="SimSun"/>
                        <a:cs typeface="Arial"/>
                      </a:endParaRPr>
                    </a:p>
                  </a:txBody>
                  <a:tcPr marL="68580" marR="68580" marT="0" marB="0" anchor="ctr"/>
                </a:tc>
              </a:tr>
              <a:tr h="1219026">
                <a:tc>
                  <a:txBody>
                    <a:bodyPr/>
                    <a:lstStyle/>
                    <a:p>
                      <a:pPr algn="l">
                        <a:lnSpc>
                          <a:spcPct val="115000"/>
                        </a:lnSpc>
                        <a:spcAft>
                          <a:spcPts val="0"/>
                        </a:spcAft>
                      </a:pPr>
                      <a:r>
                        <a:rPr lang="en-AU" sz="2800" dirty="0">
                          <a:effectLst/>
                        </a:rPr>
                        <a:t>By listening to the teacher's explanations first</a:t>
                      </a:r>
                      <a:endParaRPr lang="en-AU" sz="28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b="0" dirty="0">
                          <a:effectLst/>
                        </a:rPr>
                        <a:t>8%</a:t>
                      </a:r>
                      <a:endParaRPr lang="en-AU" sz="2800" b="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b="0" dirty="0">
                          <a:effectLst/>
                        </a:rPr>
                        <a:t>23%</a:t>
                      </a:r>
                      <a:endParaRPr lang="en-AU" sz="2800" b="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AU" sz="2800" b="0" dirty="0">
                          <a:effectLst/>
                        </a:rPr>
                        <a:t>3%</a:t>
                      </a:r>
                      <a:endParaRPr lang="en-AU" sz="2800" b="0" dirty="0">
                        <a:effectLst/>
                        <a:latin typeface="Calibri"/>
                        <a:ea typeface="SimSun"/>
                        <a:cs typeface="Arial"/>
                      </a:endParaRPr>
                    </a:p>
                  </a:txBody>
                  <a:tcPr marL="68580" marR="68580" marT="0" marB="0" anchor="ctr"/>
                </a:tc>
              </a:tr>
            </a:tbl>
          </a:graphicData>
        </a:graphic>
      </p:graphicFrame>
      <p:sp>
        <p:nvSpPr>
          <p:cNvPr id="2" name="TextBox 1"/>
          <p:cNvSpPr txBox="1"/>
          <p:nvPr/>
        </p:nvSpPr>
        <p:spPr>
          <a:xfrm>
            <a:off x="1847528" y="467962"/>
            <a:ext cx="8143448" cy="584775"/>
          </a:xfrm>
          <a:prstGeom prst="rect">
            <a:avLst/>
          </a:prstGeom>
          <a:noFill/>
        </p:spPr>
        <p:txBody>
          <a:bodyPr wrap="none" rtlCol="0">
            <a:spAutoFit/>
          </a:bodyPr>
          <a:lstStyle/>
          <a:p>
            <a:r>
              <a:rPr lang="en-AU" sz="3200" dirty="0"/>
              <a:t>Only correct responses (year 7 and 8 combined)</a:t>
            </a:r>
          </a:p>
        </p:txBody>
      </p:sp>
      <p:sp>
        <p:nvSpPr>
          <p:cNvPr id="3" name="Footer Placeholder 2"/>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98856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tx2"/>
                </a:solidFill>
              </a:rPr>
              <a:t>There is agreement that tasks are important</a:t>
            </a:r>
            <a:endParaRPr lang="en-AU" dirty="0">
              <a:solidFill>
                <a:schemeClr val="tx2"/>
              </a:solidFill>
            </a:endParaRPr>
          </a:p>
        </p:txBody>
      </p:sp>
      <p:sp>
        <p:nvSpPr>
          <p:cNvPr id="3" name="Content Placeholder 2"/>
          <p:cNvSpPr>
            <a:spLocks noGrp="1"/>
          </p:cNvSpPr>
          <p:nvPr>
            <p:ph idx="1"/>
          </p:nvPr>
        </p:nvSpPr>
        <p:spPr>
          <a:xfrm>
            <a:off x="1981200" y="2564905"/>
            <a:ext cx="8229600" cy="3561259"/>
          </a:xfrm>
        </p:spPr>
        <p:txBody>
          <a:bodyPr>
            <a:normAutofit/>
          </a:bodyPr>
          <a:lstStyle/>
          <a:p>
            <a:r>
              <a:rPr lang="en-US" dirty="0" smtClean="0"/>
              <a:t>“</a:t>
            </a:r>
            <a:r>
              <a:rPr lang="en-US" dirty="0"/>
              <a:t>in the mathematics classroom, it is through tasks, more than in any other way, that opportunities to learn are made available to the students” (Anthony </a:t>
            </a:r>
            <a:r>
              <a:rPr lang="en-US" dirty="0" smtClean="0"/>
              <a:t>&amp; </a:t>
            </a:r>
            <a:r>
              <a:rPr lang="en-US" dirty="0" err="1" smtClean="0"/>
              <a:t>Walshaw</a:t>
            </a:r>
            <a:r>
              <a:rPr lang="en-US" dirty="0" smtClean="0"/>
              <a:t>, 2009, </a:t>
            </a:r>
            <a:r>
              <a:rPr lang="en-US" dirty="0"/>
              <a:t>p.96). </a:t>
            </a:r>
            <a:endParaRPr lang="en-US" dirty="0" smtClean="0"/>
          </a:p>
          <a:p>
            <a:pPr marL="0" indent="0">
              <a:buNone/>
            </a:pP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510189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Abstract</a:t>
            </a:r>
            <a:endParaRPr lang="en-AU" dirty="0"/>
          </a:p>
        </p:txBody>
      </p:sp>
      <p:sp>
        <p:nvSpPr>
          <p:cNvPr id="3" name="Content Placeholder 2"/>
          <p:cNvSpPr>
            <a:spLocks noGrp="1"/>
          </p:cNvSpPr>
          <p:nvPr>
            <p:ph idx="1"/>
          </p:nvPr>
        </p:nvSpPr>
        <p:spPr/>
        <p:txBody>
          <a:bodyPr/>
          <a:lstStyle/>
          <a:p>
            <a:r>
              <a:rPr lang="en-AU" dirty="0"/>
              <a:t>There is now clear evidence that more challenging open-ended tasks engage all students in learning mathematics, including those who learn easily and those who find learning mathematics difficult. The next step is to convert those engaging experiences into flexible learning that can be transferred to other contexts. This session will outline key actions for teachers including articulating the relevant mathematics and the use of similar tasks to follow up and consolidate the learning activated by the initial challenge. </a:t>
            </a:r>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881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tx2"/>
                </a:solidFill>
              </a:rPr>
              <a:t>And those tasks should be challenging</a:t>
            </a:r>
            <a:endParaRPr lang="en-AU" dirty="0">
              <a:solidFill>
                <a:schemeClr val="tx2"/>
              </a:solidFill>
            </a:endParaRPr>
          </a:p>
        </p:txBody>
      </p:sp>
      <p:sp>
        <p:nvSpPr>
          <p:cNvPr id="3" name="Content Placeholder 2"/>
          <p:cNvSpPr>
            <a:spLocks noGrp="1"/>
          </p:cNvSpPr>
          <p:nvPr>
            <p:ph idx="1"/>
          </p:nvPr>
        </p:nvSpPr>
        <p:spPr>
          <a:xfrm>
            <a:off x="1991544" y="1628800"/>
            <a:ext cx="8496944" cy="4968552"/>
          </a:xfrm>
        </p:spPr>
        <p:txBody>
          <a:bodyPr>
            <a:normAutofit/>
          </a:bodyPr>
          <a:lstStyle/>
          <a:p>
            <a:r>
              <a:rPr lang="en-US" b="0" dirty="0" smtClean="0"/>
              <a:t>Christiansen </a:t>
            </a:r>
            <a:r>
              <a:rPr lang="en-US" b="0" dirty="0"/>
              <a:t>and Walther (</a:t>
            </a:r>
            <a:r>
              <a:rPr lang="en-US" b="0" dirty="0" smtClean="0"/>
              <a:t>1986) argued </a:t>
            </a:r>
            <a:r>
              <a:rPr lang="en-US" b="0" dirty="0"/>
              <a:t>that non-routine tasks, because of the interplay between different aspects of learning, provide optimal conditions for cognitive development in which new knowledge is constructed relationally and items of earlier knowledge are </a:t>
            </a:r>
            <a:r>
              <a:rPr lang="en-US" b="0" dirty="0" err="1"/>
              <a:t>recognised</a:t>
            </a:r>
            <a:r>
              <a:rPr lang="en-US" b="0" dirty="0"/>
              <a:t> and evaluated. </a:t>
            </a:r>
            <a:endParaRPr lang="en-US" b="0" dirty="0" smtClean="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85657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tx2"/>
                </a:solidFill>
              </a:rPr>
              <a:t>Especially if we wish to go beyond developing fluency …</a:t>
            </a:r>
            <a:endParaRPr lang="en-AU" dirty="0">
              <a:solidFill>
                <a:schemeClr val="tx2"/>
              </a:solidFill>
            </a:endParaRPr>
          </a:p>
        </p:txBody>
      </p:sp>
      <p:sp>
        <p:nvSpPr>
          <p:cNvPr id="3" name="Content Placeholder 2"/>
          <p:cNvSpPr>
            <a:spLocks noGrp="1"/>
          </p:cNvSpPr>
          <p:nvPr>
            <p:ph idx="1"/>
          </p:nvPr>
        </p:nvSpPr>
        <p:spPr>
          <a:xfrm>
            <a:off x="1981200" y="2060849"/>
            <a:ext cx="8229600" cy="4065315"/>
          </a:xfrm>
        </p:spPr>
        <p:txBody>
          <a:bodyPr/>
          <a:lstStyle/>
          <a:p>
            <a:r>
              <a:rPr lang="en-US" dirty="0" smtClean="0"/>
              <a:t>Kilpatrick et al. (2001)</a:t>
            </a:r>
          </a:p>
          <a:p>
            <a:pPr lvl="1"/>
            <a:r>
              <a:rPr lang="en-US" b="0" dirty="0" smtClean="0"/>
              <a:t>teachers </a:t>
            </a:r>
            <a:r>
              <a:rPr lang="en-US" b="0" dirty="0"/>
              <a:t>who seek to engage students in developing adaptive reasoning and strategic competence (or problem solving) should provide them with tasks that are designed to foster those actions. </a:t>
            </a:r>
            <a:endParaRPr lang="en-US" b="0" dirty="0" smtClean="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441145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accent1"/>
                </a:solidFill>
              </a:rPr>
              <a:t>… and the tasks can address the goals of the curriculum …</a:t>
            </a:r>
            <a:endParaRPr lang="en-AU" dirty="0">
              <a:solidFill>
                <a:schemeClr val="accent1"/>
              </a:solidFill>
            </a:endParaRPr>
          </a:p>
        </p:txBody>
      </p:sp>
      <p:sp>
        <p:nvSpPr>
          <p:cNvPr id="3" name="Content Placeholder 2"/>
          <p:cNvSpPr>
            <a:spLocks noGrp="1"/>
          </p:cNvSpPr>
          <p:nvPr>
            <p:ph idx="1"/>
          </p:nvPr>
        </p:nvSpPr>
        <p:spPr>
          <a:xfrm>
            <a:off x="1981200" y="1916833"/>
            <a:ext cx="8229600" cy="4209331"/>
          </a:xfrm>
        </p:spPr>
        <p:txBody>
          <a:bodyPr>
            <a:normAutofit/>
          </a:bodyPr>
          <a:lstStyle/>
          <a:p>
            <a:pPr hangingPunct="0"/>
            <a:r>
              <a:rPr lang="en-US" dirty="0" smtClean="0"/>
              <a:t>National </a:t>
            </a:r>
            <a:r>
              <a:rPr lang="en-US" dirty="0"/>
              <a:t>Council of Teachers of Mathematics (NCTM) (2014) noted:</a:t>
            </a:r>
            <a:endParaRPr lang="en-AU" dirty="0"/>
          </a:p>
          <a:p>
            <a:pPr lvl="1"/>
            <a:r>
              <a:rPr lang="en-AU" dirty="0"/>
              <a:t>Student learning is greatest in classrooms where the tasks </a:t>
            </a:r>
            <a:r>
              <a:rPr lang="en-AU" dirty="0">
                <a:solidFill>
                  <a:schemeClr val="accent1"/>
                </a:solidFill>
              </a:rPr>
              <a:t>consistently</a:t>
            </a:r>
            <a:r>
              <a:rPr lang="en-AU" dirty="0"/>
              <a:t> encourage high-level student thinking and reasoning and least in classrooms where the tasks are routinely procedural in nature. (p. 17)</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680398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how can we respond?</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026958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35280" cy="1143000"/>
          </a:xfrm>
        </p:spPr>
        <p:txBody>
          <a:bodyPr>
            <a:normAutofit fontScale="90000"/>
          </a:bodyPr>
          <a:lstStyle/>
          <a:p>
            <a:r>
              <a:rPr lang="en-AU" dirty="0" smtClean="0">
                <a:solidFill>
                  <a:schemeClr val="tx2"/>
                </a:solidFill>
              </a:rPr>
              <a:t>Cognitive activation tasks require students (prior to instruction) to</a:t>
            </a:r>
            <a:endParaRPr lang="en-AU" dirty="0">
              <a:solidFill>
                <a:schemeClr val="tx2"/>
              </a:solidFill>
            </a:endParaRPr>
          </a:p>
        </p:txBody>
      </p:sp>
      <p:sp>
        <p:nvSpPr>
          <p:cNvPr id="3" name="Content Placeholder 2"/>
          <p:cNvSpPr>
            <a:spLocks noGrp="1"/>
          </p:cNvSpPr>
          <p:nvPr>
            <p:ph idx="1"/>
          </p:nvPr>
        </p:nvSpPr>
        <p:spPr>
          <a:xfrm>
            <a:off x="1981200" y="1700808"/>
            <a:ext cx="8229600" cy="4536504"/>
          </a:xfrm>
        </p:spPr>
        <p:txBody>
          <a:bodyPr>
            <a:normAutofit/>
          </a:bodyPr>
          <a:lstStyle/>
          <a:p>
            <a:pPr lvl="0"/>
            <a:r>
              <a:rPr lang="en-AU" dirty="0" smtClean="0"/>
              <a:t>plan </a:t>
            </a:r>
            <a:r>
              <a:rPr lang="en-AU" dirty="0"/>
              <a:t>their approach, especially sequencing more than one step; </a:t>
            </a:r>
            <a:endParaRPr lang="en-AU" dirty="0" smtClean="0"/>
          </a:p>
          <a:p>
            <a:r>
              <a:rPr lang="en-AU" dirty="0" smtClean="0"/>
              <a:t>process </a:t>
            </a:r>
            <a:r>
              <a:rPr lang="en-AU" dirty="0"/>
              <a:t>multiple pieces of information, with an expectation that they make connections between those pieces, and see concepts in new ways;</a:t>
            </a:r>
          </a:p>
          <a:p>
            <a:pPr lvl="0"/>
            <a:r>
              <a:rPr lang="en-AU" dirty="0" smtClean="0"/>
              <a:t>choose </a:t>
            </a:r>
            <a:r>
              <a:rPr lang="en-AU" dirty="0"/>
              <a:t>their own strategies, goals, and level of accessing the task;</a:t>
            </a:r>
          </a:p>
          <a:p>
            <a:pPr lvl="0"/>
            <a:r>
              <a:rPr lang="en-AU" dirty="0"/>
              <a:t>spend time on the </a:t>
            </a:r>
            <a:r>
              <a:rPr lang="en-AU" dirty="0" smtClean="0"/>
              <a:t>task and record their thinking; </a:t>
            </a:r>
            <a:endParaRPr lang="en-AU" dirty="0"/>
          </a:p>
          <a:p>
            <a:pPr lvl="0"/>
            <a:r>
              <a:rPr lang="en-AU" dirty="0"/>
              <a:t>explain their strategies and justify their thinking to the teacher and other </a:t>
            </a:r>
            <a:r>
              <a:rPr lang="en-AU" dirty="0" smtClean="0"/>
              <a:t>students.</a:t>
            </a:r>
          </a:p>
        </p:txBody>
      </p:sp>
      <p:sp>
        <p:nvSpPr>
          <p:cNvPr id="4" name="Footer Placeholder 3"/>
          <p:cNvSpPr>
            <a:spLocks noGrp="1"/>
          </p:cNvSpPr>
          <p:nvPr>
            <p:ph type="ftr" sz="quarter" idx="4294967295"/>
          </p:nvPr>
        </p:nvSpPr>
        <p:spPr>
          <a:xfrm>
            <a:off x="1703388" y="6308726"/>
            <a:ext cx="8496300" cy="365125"/>
          </a:xfrm>
          <a:prstGeom prst="rect">
            <a:avLst/>
          </a:prstGeom>
        </p:spPr>
        <p:txBody>
          <a:bodyPr/>
          <a:lstStyle/>
          <a:p>
            <a:pPr>
              <a:defRPr/>
            </a:pPr>
            <a:r>
              <a:rPr lang="en-US" smtClean="0"/>
              <a:t>MAV secondary</a:t>
            </a:r>
            <a:endParaRPr lang="en-AU"/>
          </a:p>
        </p:txBody>
      </p:sp>
    </p:spTree>
    <p:extLst>
      <p:ext uri="{BB962C8B-B14F-4D97-AF65-F5344CB8AC3E}">
        <p14:creationId xmlns:p14="http://schemas.microsoft.com/office/powerpoint/2010/main" val="12293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tx2"/>
                </a:solidFill>
              </a:rPr>
              <a:t>Should we start easy and wind it up or start challenging and wind it back?</a:t>
            </a:r>
            <a:endParaRPr lang="en-AU" dirty="0">
              <a:solidFill>
                <a:schemeClr val="tx2"/>
              </a:solidFill>
            </a:endParaRPr>
          </a:p>
        </p:txBody>
      </p:sp>
      <p:sp>
        <p:nvSpPr>
          <p:cNvPr id="3" name="Content Placeholder 2"/>
          <p:cNvSpPr>
            <a:spLocks noGrp="1"/>
          </p:cNvSpPr>
          <p:nvPr>
            <p:ph idx="1"/>
          </p:nvPr>
        </p:nvSpPr>
        <p:spPr>
          <a:xfrm>
            <a:off x="1981200" y="1844825"/>
            <a:ext cx="8363272" cy="4281339"/>
          </a:xfrm>
        </p:spPr>
        <p:txBody>
          <a:bodyPr>
            <a:normAutofit lnSpcReduction="10000"/>
          </a:bodyPr>
          <a:lstStyle/>
          <a:p>
            <a:r>
              <a:rPr lang="en-AU" dirty="0"/>
              <a:t>S</a:t>
            </a:r>
            <a:r>
              <a:rPr lang="en-AU" dirty="0" smtClean="0"/>
              <a:t>tudents benefit when they </a:t>
            </a:r>
            <a:r>
              <a:rPr lang="en-AU" dirty="0"/>
              <a:t>move from </a:t>
            </a:r>
            <a:r>
              <a:rPr lang="en-AU" dirty="0">
                <a:solidFill>
                  <a:srgbClr val="FF0000"/>
                </a:solidFill>
              </a:rPr>
              <a:t>not knowing </a:t>
            </a:r>
            <a:r>
              <a:rPr lang="en-AU" dirty="0"/>
              <a:t>how to do something to </a:t>
            </a:r>
            <a:r>
              <a:rPr lang="en-AU" dirty="0">
                <a:solidFill>
                  <a:srgbClr val="FF0000"/>
                </a:solidFill>
              </a:rPr>
              <a:t>knowing </a:t>
            </a:r>
            <a:r>
              <a:rPr lang="en-AU" dirty="0"/>
              <a:t>how to do it. </a:t>
            </a:r>
            <a:endParaRPr lang="en-AU" dirty="0" smtClean="0"/>
          </a:p>
          <a:p>
            <a:r>
              <a:rPr lang="en-AU" dirty="0" smtClean="0"/>
              <a:t>In </a:t>
            </a:r>
            <a:r>
              <a:rPr lang="en-AU" dirty="0"/>
              <a:t>other words, </a:t>
            </a:r>
            <a:r>
              <a:rPr lang="en-AU" dirty="0" smtClean="0"/>
              <a:t>what </a:t>
            </a:r>
            <a:r>
              <a:rPr lang="en-AU" dirty="0"/>
              <a:t>they have </a:t>
            </a:r>
            <a:r>
              <a:rPr lang="en-AU" dirty="0">
                <a:solidFill>
                  <a:srgbClr val="FF0000"/>
                </a:solidFill>
              </a:rPr>
              <a:t>learned</a:t>
            </a:r>
            <a:r>
              <a:rPr lang="en-AU" dirty="0"/>
              <a:t> is explicit to them. </a:t>
            </a:r>
            <a:endParaRPr lang="en-AU" dirty="0" smtClean="0"/>
          </a:p>
          <a:p>
            <a:pPr lvl="1"/>
            <a:r>
              <a:rPr lang="en-AU" dirty="0" smtClean="0"/>
              <a:t>This </a:t>
            </a:r>
            <a:r>
              <a:rPr lang="en-AU" dirty="0"/>
              <a:t>does not necessarily happen if they are working on the “known”. </a:t>
            </a:r>
            <a:endParaRPr lang="en-AU" dirty="0" smtClean="0"/>
          </a:p>
          <a:p>
            <a:r>
              <a:rPr lang="en-AU" dirty="0"/>
              <a:t>W</a:t>
            </a:r>
            <a:r>
              <a:rPr lang="en-AU" dirty="0" smtClean="0"/>
              <a:t>hen </a:t>
            </a:r>
            <a:r>
              <a:rPr lang="en-AU" dirty="0"/>
              <a:t>confronted with a task that they cannot do, students need to explore their existing mental structures and schemes, explore links, build connections and identify aspects that are </a:t>
            </a:r>
            <a:r>
              <a:rPr lang="en-AU" dirty="0" smtClean="0"/>
              <a:t>unknown </a:t>
            </a:r>
            <a:r>
              <a:rPr lang="en-AU" dirty="0" smtClean="0">
                <a:solidFill>
                  <a:srgbClr val="FF0000"/>
                </a:solidFill>
              </a:rPr>
              <a:t>for themselves</a:t>
            </a:r>
            <a:r>
              <a:rPr lang="en-AU" dirty="0" smtClean="0"/>
              <a:t>. </a:t>
            </a:r>
            <a:r>
              <a:rPr lang="en-AU" dirty="0"/>
              <a:t> </a:t>
            </a:r>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19133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5"/>
          <p:cNvSpPr>
            <a:spLocks noGrp="1"/>
          </p:cNvSpPr>
          <p:nvPr>
            <p:ph type="ftr" sz="quarter" idx="4294967295"/>
          </p:nvPr>
        </p:nvSpPr>
        <p:spPr>
          <a:xfrm>
            <a:off x="8077200" y="6356351"/>
            <a:ext cx="2133600" cy="365125"/>
          </a:xfrm>
          <a:prstGeom prst="rect">
            <a:avLst/>
          </a:prstGeom>
        </p:spPr>
        <p:txBody>
          <a:bodyPr/>
          <a:lstStyle/>
          <a:p>
            <a:r>
              <a:rPr lang="en-US" smtClean="0"/>
              <a:t>MAV secondary</a:t>
            </a:r>
            <a:endParaRPr lang="en-AU"/>
          </a:p>
        </p:txBody>
      </p:sp>
      <p:sp>
        <p:nvSpPr>
          <p:cNvPr id="345090" name="Rectangle 2"/>
          <p:cNvSpPr>
            <a:spLocks noGrp="1" noRot="1" noChangeArrowheads="1"/>
          </p:cNvSpPr>
          <p:nvPr>
            <p:ph type="title"/>
          </p:nvPr>
        </p:nvSpPr>
        <p:spPr/>
        <p:txBody>
          <a:bodyPr>
            <a:normAutofit/>
          </a:bodyPr>
          <a:lstStyle/>
          <a:p>
            <a:r>
              <a:rPr lang="en-AU" sz="4000" dirty="0">
                <a:solidFill>
                  <a:schemeClr val="tx2"/>
                </a:solidFill>
              </a:rPr>
              <a:t>“Mindsets” offers us a helpful metaphor</a:t>
            </a:r>
          </a:p>
        </p:txBody>
      </p:sp>
      <p:sp>
        <p:nvSpPr>
          <p:cNvPr id="345091" name="Rectangle 3"/>
          <p:cNvSpPr>
            <a:spLocks noGrp="1" noChangeArrowheads="1"/>
          </p:cNvSpPr>
          <p:nvPr>
            <p:ph type="body" idx="1"/>
          </p:nvPr>
        </p:nvSpPr>
        <p:spPr>
          <a:xfrm>
            <a:off x="1981200" y="2565401"/>
            <a:ext cx="8229600" cy="3560763"/>
          </a:xfrm>
        </p:spPr>
        <p:txBody>
          <a:bodyPr/>
          <a:lstStyle/>
          <a:p>
            <a:r>
              <a:rPr lang="en-AU" sz="3600" dirty="0" err="1"/>
              <a:t>Dweck</a:t>
            </a:r>
            <a:r>
              <a:rPr lang="en-AU" sz="3600" dirty="0"/>
              <a:t> (2000) categorized students’ approaches in terms of whether they hold either </a:t>
            </a:r>
            <a:r>
              <a:rPr lang="en-AU" sz="3600" i="1" dirty="0"/>
              <a:t>growth </a:t>
            </a:r>
            <a:r>
              <a:rPr lang="en-AU" sz="3600" dirty="0"/>
              <a:t>mindset</a:t>
            </a:r>
            <a:r>
              <a:rPr lang="en-AU" sz="3600" i="1" dirty="0"/>
              <a:t> or fixed </a:t>
            </a:r>
            <a:r>
              <a:rPr lang="en-AU" sz="3600" dirty="0"/>
              <a:t>mindset</a:t>
            </a:r>
          </a:p>
          <a:p>
            <a:endParaRPr lang="en-AU" sz="3600" dirty="0"/>
          </a:p>
        </p:txBody>
      </p:sp>
    </p:spTree>
    <p:extLst>
      <p:ext uri="{BB962C8B-B14F-4D97-AF65-F5344CB8AC3E}">
        <p14:creationId xmlns:p14="http://schemas.microsoft.com/office/powerpoint/2010/main" val="333087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2"/>
                </a:solidFill>
              </a:rPr>
              <a:t>Teachers can change mindsets</a:t>
            </a:r>
            <a:endParaRPr lang="en-AU" dirty="0"/>
          </a:p>
        </p:txBody>
      </p:sp>
      <p:sp>
        <p:nvSpPr>
          <p:cNvPr id="3" name="Content Placeholder 2"/>
          <p:cNvSpPr>
            <a:spLocks noGrp="1"/>
          </p:cNvSpPr>
          <p:nvPr>
            <p:ph idx="1"/>
          </p:nvPr>
        </p:nvSpPr>
        <p:spPr>
          <a:xfrm>
            <a:off x="656823" y="1558344"/>
            <a:ext cx="10696977" cy="4618619"/>
          </a:xfrm>
        </p:spPr>
        <p:txBody>
          <a:bodyPr>
            <a:normAutofit/>
          </a:bodyPr>
          <a:lstStyle/>
          <a:p>
            <a:r>
              <a:rPr lang="en-AU" sz="3600" dirty="0" smtClean="0"/>
              <a:t>the </a:t>
            </a:r>
            <a:r>
              <a:rPr lang="en-AU" sz="3600" dirty="0"/>
              <a:t>things they affirm (effort, persistence, co-operation, learning  from others, flexible </a:t>
            </a:r>
            <a:r>
              <a:rPr lang="en-AU" sz="3600" dirty="0" smtClean="0"/>
              <a:t>thinking)</a:t>
            </a:r>
          </a:p>
          <a:p>
            <a:r>
              <a:rPr lang="en-AU" sz="3600" dirty="0" smtClean="0"/>
              <a:t>the </a:t>
            </a:r>
            <a:r>
              <a:rPr lang="en-AU" sz="3600" dirty="0"/>
              <a:t>way they affirm </a:t>
            </a:r>
          </a:p>
          <a:p>
            <a:pPr lvl="2"/>
            <a:r>
              <a:rPr lang="en-AU" sz="2800" dirty="0"/>
              <a:t>You did not give up even though you were stuck</a:t>
            </a:r>
          </a:p>
          <a:p>
            <a:pPr lvl="2"/>
            <a:r>
              <a:rPr lang="en-AU" sz="2800" dirty="0"/>
              <a:t>You tried something different</a:t>
            </a:r>
          </a:p>
          <a:p>
            <a:pPr lvl="2"/>
            <a:r>
              <a:rPr lang="en-AU" sz="2800" dirty="0"/>
              <a:t>You tried to find more than one </a:t>
            </a:r>
            <a:r>
              <a:rPr lang="en-AU" sz="2800" dirty="0" smtClean="0"/>
              <a:t>answer</a:t>
            </a:r>
          </a:p>
          <a:p>
            <a:r>
              <a:rPr lang="en-AU" sz="3600" dirty="0"/>
              <a:t>the types of tasks </a:t>
            </a:r>
            <a:r>
              <a:rPr lang="en-AU" sz="3600" dirty="0" smtClean="0"/>
              <a:t>posed and the ways that lessons are structured</a:t>
            </a:r>
            <a:endParaRPr lang="en-AU" sz="3600" dirty="0"/>
          </a:p>
          <a:p>
            <a:pPr lvl="2"/>
            <a:endParaRPr lang="en-AU" dirty="0"/>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413151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a:solidFill>
                  <a:srgbClr val="0070C0"/>
                </a:solidFill>
              </a:rPr>
              <a:t>Getting started</a:t>
            </a:r>
          </a:p>
        </p:txBody>
      </p:sp>
      <p:sp>
        <p:nvSpPr>
          <p:cNvPr id="3" name="Content Placeholder 2"/>
          <p:cNvSpPr>
            <a:spLocks noGrp="1"/>
          </p:cNvSpPr>
          <p:nvPr>
            <p:ph idx="1"/>
          </p:nvPr>
        </p:nvSpPr>
        <p:spPr>
          <a:xfrm>
            <a:off x="1775520" y="1340768"/>
            <a:ext cx="8435280" cy="5184576"/>
          </a:xfrm>
        </p:spPr>
        <p:txBody>
          <a:bodyPr>
            <a:normAutofit fontScale="92500" lnSpcReduction="20000"/>
          </a:bodyPr>
          <a:lstStyle/>
          <a:p>
            <a:pPr marL="0" indent="0" eaLnBrk="0" fontAlgn="base" hangingPunct="0">
              <a:spcBef>
                <a:spcPct val="0"/>
              </a:spcBef>
              <a:spcAft>
                <a:spcPct val="0"/>
              </a:spcAft>
              <a:buNone/>
            </a:pPr>
            <a:endParaRPr kumimoji="0" lang="en-US" b="0" i="0" u="none" strike="noStrike" cap="none" normalizeH="0" baseline="0" dirty="0" smtClean="0">
              <a:ln>
                <a:noFill/>
              </a:ln>
              <a:solidFill>
                <a:schemeClr val="tx1"/>
              </a:solidFill>
              <a:effectLst/>
              <a:ea typeface="Dotum" pitchFamily="34" charset="-127"/>
              <a:cs typeface="Times New Roman" pitchFamily="18" charset="0"/>
            </a:endParaRPr>
          </a:p>
          <a:p>
            <a:pPr marL="0" indent="0" eaLnBrk="0" fontAlgn="base" hangingPunct="0">
              <a:spcBef>
                <a:spcPct val="0"/>
              </a:spcBef>
              <a:spcAft>
                <a:spcPct val="0"/>
              </a:spcAft>
              <a:buNone/>
            </a:pPr>
            <a:r>
              <a:rPr kumimoji="0" lang="en-US" b="0" i="0" u="none" strike="noStrike" cap="none" normalizeH="0" baseline="0" dirty="0" smtClean="0">
                <a:ln>
                  <a:noFill/>
                </a:ln>
                <a:solidFill>
                  <a:schemeClr val="tx1"/>
                </a:solidFill>
                <a:effectLst/>
                <a:ea typeface="Dotum" pitchFamily="34" charset="-127"/>
                <a:cs typeface="Times New Roman" pitchFamily="18" charset="0"/>
              </a:rPr>
              <a:t> </a:t>
            </a:r>
            <a:r>
              <a:rPr lang="en-US" sz="3800" dirty="0">
                <a:ea typeface="Dotum" pitchFamily="34" charset="-127"/>
                <a:cs typeface="Times New Roman" pitchFamily="18" charset="0"/>
              </a:rPr>
              <a:t>“zone of confusion”</a:t>
            </a:r>
          </a:p>
          <a:p>
            <a:pPr marL="0" indent="0" eaLnBrk="0" fontAlgn="base" hangingPunct="0">
              <a:spcBef>
                <a:spcPct val="0"/>
              </a:spcBef>
              <a:spcAft>
                <a:spcPct val="0"/>
              </a:spcAft>
              <a:buNone/>
            </a:pPr>
            <a:endParaRPr lang="en-US" sz="3800" dirty="0">
              <a:ea typeface="Dotum" pitchFamily="34" charset="-127"/>
              <a:cs typeface="Times New Roman" pitchFamily="18" charset="0"/>
            </a:endParaRPr>
          </a:p>
          <a:p>
            <a:pPr marL="0" indent="0" eaLnBrk="0" fontAlgn="base" hangingPunct="0">
              <a:spcBef>
                <a:spcPct val="0"/>
              </a:spcBef>
              <a:spcAft>
                <a:spcPct val="0"/>
              </a:spcAft>
              <a:buNone/>
            </a:pPr>
            <a:r>
              <a:rPr lang="en-US" sz="3800" dirty="0">
                <a:ea typeface="Dotum" pitchFamily="34" charset="-127"/>
                <a:cs typeface="Times New Roman" pitchFamily="18" charset="0"/>
              </a:rPr>
              <a:t>“four before me” </a:t>
            </a:r>
            <a:endParaRPr lang="en-AU" sz="1600" dirty="0">
              <a:cs typeface="Arial" pitchFamily="34" charset="0"/>
            </a:endParaRPr>
          </a:p>
          <a:p>
            <a:pPr marL="400050" lvl="1" indent="0" eaLnBrk="0" fontAlgn="base" hangingPunct="0">
              <a:spcBef>
                <a:spcPct val="0"/>
              </a:spcBef>
              <a:spcAft>
                <a:spcPct val="0"/>
              </a:spcAft>
              <a:buFontTx/>
              <a:buChar char="•"/>
            </a:pPr>
            <a:r>
              <a:rPr lang="en-US" sz="3300" dirty="0">
                <a:ea typeface="Dotum" pitchFamily="34" charset="-127"/>
                <a:cs typeface="Times New Roman" pitchFamily="18" charset="0"/>
              </a:rPr>
              <a:t>representing what the task is asking in a different way such as drawing a cartoon or a diagram, rewriting the question …</a:t>
            </a:r>
          </a:p>
          <a:p>
            <a:pPr marL="400050" lvl="1" indent="0" eaLnBrk="0" fontAlgn="base" hangingPunct="0">
              <a:spcBef>
                <a:spcPct val="0"/>
              </a:spcBef>
              <a:spcAft>
                <a:spcPct val="0"/>
              </a:spcAft>
              <a:buNone/>
            </a:pPr>
            <a:endParaRPr lang="en-AU" sz="1200" dirty="0">
              <a:cs typeface="Arial" pitchFamily="34" charset="0"/>
            </a:endParaRPr>
          </a:p>
          <a:p>
            <a:pPr marL="400050" lvl="1" indent="0" eaLnBrk="0" fontAlgn="base" hangingPunct="0">
              <a:spcBef>
                <a:spcPct val="0"/>
              </a:spcBef>
              <a:spcAft>
                <a:spcPct val="0"/>
              </a:spcAft>
              <a:buFontTx/>
              <a:buChar char="•"/>
            </a:pPr>
            <a:r>
              <a:rPr lang="en-US" sz="3300" dirty="0">
                <a:ea typeface="Dotum" pitchFamily="34" charset="-127"/>
                <a:cs typeface="Times New Roman" pitchFamily="18" charset="0"/>
              </a:rPr>
              <a:t>choosing a different approach to the task, which includes rereading the question, making a guess at the answer, working backwards … </a:t>
            </a:r>
          </a:p>
          <a:p>
            <a:pPr marL="400050" lvl="1" indent="0" eaLnBrk="0" fontAlgn="base" hangingPunct="0">
              <a:spcBef>
                <a:spcPct val="0"/>
              </a:spcBef>
              <a:spcAft>
                <a:spcPct val="0"/>
              </a:spcAft>
              <a:buNone/>
            </a:pPr>
            <a:endParaRPr lang="en-AU" sz="1200" dirty="0">
              <a:cs typeface="Arial" pitchFamily="34" charset="0"/>
            </a:endParaRPr>
          </a:p>
          <a:p>
            <a:pPr marL="400050" lvl="1" indent="0" eaLnBrk="0" fontAlgn="base" hangingPunct="0">
              <a:spcBef>
                <a:spcPct val="0"/>
              </a:spcBef>
              <a:spcAft>
                <a:spcPct val="0"/>
              </a:spcAft>
              <a:buFontTx/>
              <a:buChar char="•"/>
            </a:pPr>
            <a:r>
              <a:rPr lang="en-US" sz="3300" dirty="0">
                <a:ea typeface="Dotum" pitchFamily="34" charset="-127"/>
                <a:cs typeface="Times New Roman" pitchFamily="18" charset="0"/>
              </a:rPr>
              <a:t>asking a peer for a hint on how to get started</a:t>
            </a:r>
          </a:p>
          <a:p>
            <a:pPr marL="400050" lvl="1" indent="0" eaLnBrk="0" fontAlgn="base" hangingPunct="0">
              <a:spcBef>
                <a:spcPct val="0"/>
              </a:spcBef>
              <a:spcAft>
                <a:spcPct val="0"/>
              </a:spcAft>
              <a:buNone/>
            </a:pPr>
            <a:endParaRPr lang="en-AU" sz="1200" dirty="0">
              <a:cs typeface="Arial" pitchFamily="34" charset="0"/>
            </a:endParaRPr>
          </a:p>
          <a:p>
            <a:pPr marL="400050" lvl="1" indent="0" eaLnBrk="0" fontAlgn="base" hangingPunct="0">
              <a:spcBef>
                <a:spcPct val="0"/>
              </a:spcBef>
              <a:spcAft>
                <a:spcPct val="0"/>
              </a:spcAft>
              <a:buFontTx/>
              <a:buChar char="•"/>
            </a:pPr>
            <a:r>
              <a:rPr lang="en-US" sz="3300" dirty="0">
                <a:ea typeface="Dotum" pitchFamily="34" charset="-127"/>
                <a:cs typeface="Times New Roman" pitchFamily="18" charset="0"/>
              </a:rPr>
              <a:t>looking at the recent pages in the workbook or textbook for examples.</a:t>
            </a:r>
            <a:endParaRPr lang="en-AU" sz="1200" dirty="0">
              <a:cs typeface="Arial" pitchFamily="34" charset="0"/>
            </a:endParaRPr>
          </a:p>
          <a:p>
            <a:endParaRPr lang="en-AU" dirty="0"/>
          </a:p>
        </p:txBody>
      </p:sp>
      <p:sp>
        <p:nvSpPr>
          <p:cNvPr id="4" name="Footer Placeholder 3"/>
          <p:cNvSpPr>
            <a:spLocks noGrp="1"/>
          </p:cNvSpPr>
          <p:nvPr>
            <p:ph type="ftr" sz="quarter" idx="4294967295"/>
          </p:nvPr>
        </p:nvSpPr>
        <p:spPr>
          <a:xfrm>
            <a:off x="4648200" y="6356351"/>
            <a:ext cx="2895600" cy="365125"/>
          </a:xfrm>
          <a:prstGeom prst="rect">
            <a:avLst/>
          </a:prstGeom>
        </p:spPr>
        <p:txBody>
          <a:bodyPr/>
          <a:lstStyle/>
          <a:p>
            <a:r>
              <a:rPr lang="en-US" smtClean="0"/>
              <a:t>MAV secondary</a:t>
            </a:r>
            <a:endParaRPr lang="en-AU"/>
          </a:p>
        </p:txBody>
      </p:sp>
    </p:spTree>
    <p:extLst>
      <p:ext uri="{BB962C8B-B14F-4D97-AF65-F5344CB8AC3E}">
        <p14:creationId xmlns:p14="http://schemas.microsoft.com/office/powerpoint/2010/main" val="211590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Assumptions</a:t>
            </a:r>
            <a:endParaRPr lang="en-AU" dirty="0">
              <a:solidFill>
                <a:schemeClr val="accent1"/>
              </a:solidFill>
            </a:endParaRPr>
          </a:p>
        </p:txBody>
      </p:sp>
      <p:sp>
        <p:nvSpPr>
          <p:cNvPr id="3" name="Content Placeholder 2"/>
          <p:cNvSpPr>
            <a:spLocks noGrp="1"/>
          </p:cNvSpPr>
          <p:nvPr>
            <p:ph idx="1"/>
          </p:nvPr>
        </p:nvSpPr>
        <p:spPr/>
        <p:txBody>
          <a:bodyPr>
            <a:normAutofit/>
          </a:bodyPr>
          <a:lstStyle/>
          <a:p>
            <a:r>
              <a:rPr lang="en-AU" dirty="0" smtClean="0"/>
              <a:t>students </a:t>
            </a:r>
            <a:r>
              <a:rPr lang="en-AU" dirty="0"/>
              <a:t>are not reasoning if they are merely repeating an argument developed by someone else – the reasoning needs to be their </a:t>
            </a:r>
            <a:r>
              <a:rPr lang="en-AU" dirty="0" smtClean="0"/>
              <a:t>own</a:t>
            </a:r>
          </a:p>
          <a:p>
            <a:r>
              <a:rPr lang="en-AU" dirty="0" smtClean="0"/>
              <a:t>Students are not solving problems if they have been told what to do </a:t>
            </a:r>
          </a:p>
          <a:p>
            <a:r>
              <a:rPr lang="en-AU" dirty="0" smtClean="0"/>
              <a:t>thinking … takes </a:t>
            </a:r>
            <a:r>
              <a:rPr lang="en-AU" dirty="0"/>
              <a:t>time and that it happens only when students are working on tasks that they do not know how to solve.</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0861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normAutofit/>
          </a:bodyPr>
          <a:lstStyle/>
          <a:p>
            <a:r>
              <a:rPr lang="en-AU" sz="3600" dirty="0" smtClean="0"/>
              <a:t>The rationale(s) for trying something different</a:t>
            </a:r>
          </a:p>
          <a:p>
            <a:r>
              <a:rPr lang="en-AU" sz="3600" dirty="0" smtClean="0"/>
              <a:t>What might the something be?</a:t>
            </a:r>
          </a:p>
          <a:p>
            <a:r>
              <a:rPr lang="en-AU" sz="3600" dirty="0" smtClean="0"/>
              <a:t>What might the something look like?</a:t>
            </a:r>
            <a:endParaRPr lang="en-AU" sz="3600"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2586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r>
                  <a:rPr lang="en-AU" dirty="0"/>
                  <a:t>Explain how to work out which is bigger :</a:t>
                </a:r>
              </a:p>
              <a:p>
                <a:endParaRPr lang="en-AU" dirty="0"/>
              </a:p>
              <a:p>
                <a:pPr marL="45720" indent="0" algn="ctr">
                  <a:buNone/>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2</m:t>
                          </m:r>
                        </m:num>
                        <m:den>
                          <m:r>
                            <a:rPr lang="en-AU" i="1">
                              <a:latin typeface="Cambria Math" panose="02040503050406030204" pitchFamily="18" charset="0"/>
                            </a:rPr>
                            <m:t>3</m:t>
                          </m:r>
                        </m:den>
                      </m:f>
                      <m:r>
                        <a:rPr lang="en-AU" i="1">
                          <a:latin typeface="Cambria Math" panose="02040503050406030204" pitchFamily="18" charset="0"/>
                        </a:rPr>
                        <m:t>    </m:t>
                      </m:r>
                      <m:r>
                        <m:rPr>
                          <m:sty m:val="p"/>
                        </m:rPr>
                        <a:rPr lang="en-AU">
                          <a:latin typeface="Cambria Math" panose="02040503050406030204" pitchFamily="18" charset="0"/>
                        </a:rPr>
                        <m:t>or</m:t>
                      </m:r>
                      <m:r>
                        <a:rPr lang="en-AU">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201</m:t>
                          </m:r>
                        </m:num>
                        <m:den>
                          <m:r>
                            <a:rPr lang="en-AU" i="1">
                              <a:latin typeface="Cambria Math" panose="02040503050406030204" pitchFamily="18" charset="0"/>
                            </a:rPr>
                            <m:t>301</m:t>
                          </m:r>
                        </m:den>
                      </m:f>
                    </m:oMath>
                  </m:oMathPara>
                </a14:m>
                <a:endParaRPr lang="en-AU" dirty="0"/>
              </a:p>
              <a:p>
                <a:pPr marL="45720" indent="0">
                  <a:buNone/>
                </a:pPr>
                <a:endParaRPr lang="en-AU" dirty="0"/>
              </a:p>
              <a:p>
                <a:pPr marL="45720" indent="0">
                  <a:buNone/>
                </a:pPr>
                <a:r>
                  <a:rPr lang="en-AU" dirty="0"/>
                  <a:t>Use two different methods.</a:t>
                </a: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54" t="-2241"/>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US" smtClean="0"/>
              <a:t>MAV secondary</a:t>
            </a:r>
            <a:endParaRPr lang="en-AU"/>
          </a:p>
        </p:txBody>
      </p:sp>
      <p:sp>
        <p:nvSpPr>
          <p:cNvPr id="5" name="Title 4"/>
          <p:cNvSpPr>
            <a:spLocks noGrp="1"/>
          </p:cNvSpPr>
          <p:nvPr>
            <p:ph type="title"/>
          </p:nvPr>
        </p:nvSpPr>
        <p:spPr/>
        <p:txBody>
          <a:bodyPr/>
          <a:lstStyle/>
          <a:p>
            <a:r>
              <a:rPr lang="en-AU" dirty="0" smtClean="0"/>
              <a:t>A lesson - Comparing fractions</a:t>
            </a:r>
            <a:endParaRPr lang="en-AU" dirty="0"/>
          </a:p>
        </p:txBody>
      </p:sp>
    </p:spTree>
    <p:extLst>
      <p:ext uri="{BB962C8B-B14F-4D97-AF65-F5344CB8AC3E}">
        <p14:creationId xmlns:p14="http://schemas.microsoft.com/office/powerpoint/2010/main" val="2104341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dirty="0"/>
                  <a:t>Most students were confident that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2</m:t>
                        </m:r>
                      </m:num>
                      <m:den>
                        <m:r>
                          <a:rPr lang="en-AU" i="1">
                            <a:latin typeface="Cambria Math" panose="02040503050406030204" pitchFamily="18" charset="0"/>
                          </a:rPr>
                          <m:t>3</m:t>
                        </m:r>
                      </m:den>
                    </m:f>
                  </m:oMath>
                </a14:m>
                <a:r>
                  <a:rPr lang="en-AU" dirty="0"/>
                  <a:t>  was smaller than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201</m:t>
                        </m:r>
                      </m:num>
                      <m:den>
                        <m:r>
                          <a:rPr lang="en-AU" i="1">
                            <a:latin typeface="Cambria Math" panose="02040503050406030204" pitchFamily="18" charset="0"/>
                          </a:rPr>
                          <m:t>301</m:t>
                        </m:r>
                      </m:den>
                    </m:f>
                  </m:oMath>
                </a14:m>
                <a:r>
                  <a:rPr lang="en-AU" dirty="0"/>
                  <a:t>  but some had difficulty initially trying to justify this.</a:t>
                </a:r>
              </a:p>
              <a:p>
                <a:endParaRPr lang="en-AU" dirty="0"/>
              </a:p>
              <a:p>
                <a:endParaRPr lang="en-AU" dirty="0"/>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80"/>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US" smtClean="0"/>
              <a:t>MAV secondary</a:t>
            </a:r>
            <a:endParaRPr lang="en-AU"/>
          </a:p>
        </p:txBody>
      </p:sp>
      <p:pic>
        <p:nvPicPr>
          <p:cNvPr id="5" name="Picture 4"/>
          <p:cNvPicPr>
            <a:picLocks noChangeAspect="1"/>
          </p:cNvPicPr>
          <p:nvPr/>
        </p:nvPicPr>
        <p:blipFill rotWithShape="1">
          <a:blip r:embed="rId3"/>
          <a:srcRect t="881"/>
          <a:stretch/>
        </p:blipFill>
        <p:spPr>
          <a:xfrm>
            <a:off x="838200" y="3031498"/>
            <a:ext cx="10507855" cy="3216008"/>
          </a:xfrm>
          <a:prstGeom prst="rect">
            <a:avLst/>
          </a:prstGeom>
        </p:spPr>
      </p:pic>
      <p:sp>
        <p:nvSpPr>
          <p:cNvPr id="6" name="TextBox 5"/>
          <p:cNvSpPr txBox="1"/>
          <p:nvPr/>
        </p:nvSpPr>
        <p:spPr>
          <a:xfrm>
            <a:off x="1043189" y="3026535"/>
            <a:ext cx="1017431" cy="502276"/>
          </a:xfrm>
          <a:prstGeom prst="rect">
            <a:avLst/>
          </a:prstGeom>
          <a:solidFill>
            <a:schemeClr val="bg1"/>
          </a:solidFill>
          <a:ln>
            <a:noFill/>
          </a:ln>
        </p:spPr>
        <p:txBody>
          <a:bodyPr wrap="square" rtlCol="0">
            <a:spAutoFit/>
          </a:bodyPr>
          <a:lstStyle/>
          <a:p>
            <a:endParaRPr lang="en-AU" dirty="0"/>
          </a:p>
        </p:txBody>
      </p:sp>
    </p:spTree>
    <p:extLst>
      <p:ext uri="{BB962C8B-B14F-4D97-AF65-F5344CB8AC3E}">
        <p14:creationId xmlns:p14="http://schemas.microsoft.com/office/powerpoint/2010/main" val="3924603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Consolidating Task to establish learning</a:t>
            </a:r>
          </a:p>
        </p:txBody>
      </p:sp>
      <p:sp>
        <p:nvSpPr>
          <p:cNvPr id="3" name="Content Placeholder 2"/>
          <p:cNvSpPr>
            <a:spLocks noGrp="1"/>
          </p:cNvSpPr>
          <p:nvPr>
            <p:ph idx="1"/>
          </p:nvPr>
        </p:nvSpPr>
        <p:spPr/>
        <p:txBody>
          <a:bodyPr/>
          <a:lstStyle/>
          <a:p>
            <a:r>
              <a:rPr lang="en-AU" dirty="0"/>
              <a:t>Five groups of 3 fractions to order</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Picture 4"/>
          <p:cNvPicPr>
            <a:picLocks noChangeAspect="1"/>
          </p:cNvPicPr>
          <p:nvPr/>
        </p:nvPicPr>
        <p:blipFill>
          <a:blip r:embed="rId2"/>
          <a:stretch>
            <a:fillRect/>
          </a:stretch>
        </p:blipFill>
        <p:spPr>
          <a:xfrm>
            <a:off x="1738461" y="2535383"/>
            <a:ext cx="2196229" cy="1064840"/>
          </a:xfrm>
          <a:prstGeom prst="rect">
            <a:avLst/>
          </a:prstGeom>
        </p:spPr>
      </p:pic>
      <p:pic>
        <p:nvPicPr>
          <p:cNvPr id="6" name="Picture 5"/>
          <p:cNvPicPr>
            <a:picLocks noChangeAspect="1"/>
          </p:cNvPicPr>
          <p:nvPr/>
        </p:nvPicPr>
        <p:blipFill>
          <a:blip r:embed="rId3"/>
          <a:stretch>
            <a:fillRect/>
          </a:stretch>
        </p:blipFill>
        <p:spPr>
          <a:xfrm>
            <a:off x="7305684" y="2622082"/>
            <a:ext cx="2540557" cy="978141"/>
          </a:xfrm>
          <a:prstGeom prst="rect">
            <a:avLst/>
          </a:prstGeom>
        </p:spPr>
      </p:pic>
      <p:pic>
        <p:nvPicPr>
          <p:cNvPr id="7" name="Picture 6"/>
          <p:cNvPicPr>
            <a:picLocks noChangeAspect="1"/>
          </p:cNvPicPr>
          <p:nvPr/>
        </p:nvPicPr>
        <p:blipFill>
          <a:blip r:embed="rId4"/>
          <a:stretch>
            <a:fillRect/>
          </a:stretch>
        </p:blipFill>
        <p:spPr>
          <a:xfrm>
            <a:off x="1439269" y="4086565"/>
            <a:ext cx="2794612" cy="1003547"/>
          </a:xfrm>
          <a:prstGeom prst="rect">
            <a:avLst/>
          </a:prstGeom>
        </p:spPr>
      </p:pic>
      <p:pic>
        <p:nvPicPr>
          <p:cNvPr id="8" name="Picture 7"/>
          <p:cNvPicPr>
            <a:picLocks noChangeAspect="1"/>
          </p:cNvPicPr>
          <p:nvPr/>
        </p:nvPicPr>
        <p:blipFill>
          <a:blip r:embed="rId5"/>
          <a:stretch>
            <a:fillRect/>
          </a:stretch>
        </p:blipFill>
        <p:spPr>
          <a:xfrm>
            <a:off x="7206332" y="4099267"/>
            <a:ext cx="3099479" cy="978141"/>
          </a:xfrm>
          <a:prstGeom prst="rect">
            <a:avLst/>
          </a:prstGeom>
        </p:spPr>
      </p:pic>
      <p:pic>
        <p:nvPicPr>
          <p:cNvPr id="9" name="Picture 8"/>
          <p:cNvPicPr>
            <a:picLocks noChangeAspect="1"/>
          </p:cNvPicPr>
          <p:nvPr/>
        </p:nvPicPr>
        <p:blipFill>
          <a:blip r:embed="rId6"/>
          <a:stretch>
            <a:fillRect/>
          </a:stretch>
        </p:blipFill>
        <p:spPr>
          <a:xfrm>
            <a:off x="4348206" y="5349885"/>
            <a:ext cx="2743801" cy="978141"/>
          </a:xfrm>
          <a:prstGeom prst="rect">
            <a:avLst/>
          </a:prstGeom>
        </p:spPr>
      </p:pic>
    </p:spTree>
    <p:extLst>
      <p:ext uri="{BB962C8B-B14F-4D97-AF65-F5344CB8AC3E}">
        <p14:creationId xmlns:p14="http://schemas.microsoft.com/office/powerpoint/2010/main" val="2993885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3"/>
          <p:cNvPicPr>
            <a:picLocks noChangeAspect="1"/>
          </p:cNvPicPr>
          <p:nvPr/>
        </p:nvPicPr>
        <p:blipFill>
          <a:blip r:embed="rId2"/>
          <a:stretch>
            <a:fillRect/>
          </a:stretch>
        </p:blipFill>
        <p:spPr>
          <a:xfrm>
            <a:off x="1360582" y="1496291"/>
            <a:ext cx="9657937" cy="5019069"/>
          </a:xfrm>
          <a:prstGeom prst="rect">
            <a:avLst/>
          </a:prstGeom>
        </p:spPr>
      </p:pic>
      <p:sp>
        <p:nvSpPr>
          <p:cNvPr id="6" name="TextBox 5"/>
          <p:cNvSpPr txBox="1"/>
          <p:nvPr/>
        </p:nvSpPr>
        <p:spPr>
          <a:xfrm>
            <a:off x="1506828" y="1532586"/>
            <a:ext cx="850006" cy="425003"/>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673425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Findings from Consolidating Task</a:t>
            </a:r>
          </a:p>
        </p:txBody>
      </p:sp>
      <p:sp>
        <p:nvSpPr>
          <p:cNvPr id="3" name="Content Placeholder 2"/>
          <p:cNvSpPr>
            <a:spLocks noGrp="1"/>
          </p:cNvSpPr>
          <p:nvPr>
            <p:ph idx="1"/>
          </p:nvPr>
        </p:nvSpPr>
        <p:spPr/>
        <p:txBody>
          <a:bodyPr/>
          <a:lstStyle/>
          <a:p>
            <a:r>
              <a:rPr lang="en-AU" dirty="0"/>
              <a:t>Having a variety of methods to use when ordering fractions meant that students could select a method that was appropriate to the types of fractions being compared. </a:t>
            </a:r>
          </a:p>
          <a:p>
            <a:endParaRPr lang="en-AU" dirty="0"/>
          </a:p>
          <a:p>
            <a:r>
              <a:rPr lang="en-AU" dirty="0"/>
              <a:t>When the fractions were smaller, the preferred method was a diagram to explain.</a:t>
            </a:r>
          </a:p>
          <a:p>
            <a:pPr marL="45720" indent="0">
              <a:buNone/>
            </a:pPr>
            <a:endParaRPr lang="en-AU" dirty="0"/>
          </a:p>
          <a:p>
            <a:r>
              <a:rPr lang="en-AU" dirty="0"/>
              <a:t>When the fractions were more difficult, residual thinking or decimals were the preferred method. </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1635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Most students seemed to have developed a better understanding of the size of fractions from the ideas that arose in the class discussion. </a:t>
            </a:r>
          </a:p>
          <a:p>
            <a:pPr marL="45720" indent="0">
              <a:buNone/>
            </a:pPr>
            <a:endParaRPr lang="en-AU" dirty="0"/>
          </a:p>
          <a:p>
            <a:r>
              <a:rPr lang="en-AU" dirty="0"/>
              <a:t>Some of the students who used residual </a:t>
            </a:r>
            <a:r>
              <a:rPr lang="en-AU" dirty="0" smtClean="0"/>
              <a:t>thinking in the consolidating task </a:t>
            </a:r>
            <a:r>
              <a:rPr lang="en-AU" dirty="0"/>
              <a:t>had not used this for the challenging task but had picked up this idea from the class discussion and </a:t>
            </a:r>
            <a:r>
              <a:rPr lang="en-AU" dirty="0" smtClean="0"/>
              <a:t>then used it.</a:t>
            </a:r>
          </a:p>
          <a:p>
            <a:endParaRPr lang="en-AU" dirty="0"/>
          </a:p>
          <a:p>
            <a:r>
              <a:rPr lang="en-AU" dirty="0"/>
              <a:t>Most students could correctly order the fractions given.</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573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Reflection on using challenging tasks</a:t>
            </a:r>
            <a:endParaRPr lang="en-AU" dirty="0"/>
          </a:p>
        </p:txBody>
      </p:sp>
      <p:sp>
        <p:nvSpPr>
          <p:cNvPr id="3" name="Content Placeholder 2"/>
          <p:cNvSpPr>
            <a:spLocks noGrp="1"/>
          </p:cNvSpPr>
          <p:nvPr>
            <p:ph idx="1"/>
          </p:nvPr>
        </p:nvSpPr>
        <p:spPr/>
        <p:txBody>
          <a:bodyPr>
            <a:normAutofit fontScale="92500"/>
          </a:bodyPr>
          <a:lstStyle/>
          <a:p>
            <a:r>
              <a:rPr lang="en-AU" dirty="0"/>
              <a:t>This challenging task took one lesson to complete and the consolidating task was completed for homework. Did not take longer than </a:t>
            </a:r>
            <a:r>
              <a:rPr lang="en-AU" dirty="0" smtClean="0"/>
              <a:t>“</a:t>
            </a:r>
            <a:r>
              <a:rPr lang="en-AU" dirty="0" err="1" smtClean="0"/>
              <a:t>traditional”lesson</a:t>
            </a:r>
            <a:r>
              <a:rPr lang="en-AU" dirty="0" smtClean="0"/>
              <a:t> </a:t>
            </a:r>
            <a:r>
              <a:rPr lang="en-AU" dirty="0"/>
              <a:t>to do</a:t>
            </a:r>
            <a:r>
              <a:rPr lang="en-AU" dirty="0" smtClean="0"/>
              <a:t>.</a:t>
            </a:r>
          </a:p>
          <a:p>
            <a:endParaRPr lang="en-AU" dirty="0"/>
          </a:p>
          <a:p>
            <a:r>
              <a:rPr lang="en-AU" dirty="0"/>
              <a:t>If the challenging tasks took a little longer we found that we got “bang for our buck” as students retained the concepts and </a:t>
            </a:r>
            <a:r>
              <a:rPr lang="en-AU" dirty="0" smtClean="0"/>
              <a:t>the </a:t>
            </a:r>
            <a:r>
              <a:rPr lang="en-AU" dirty="0"/>
              <a:t>ideas seemed to be correctly transferred to new situations more often than seen in the </a:t>
            </a:r>
            <a:r>
              <a:rPr lang="en-AU" dirty="0" smtClean="0"/>
              <a:t>past</a:t>
            </a:r>
          </a:p>
          <a:p>
            <a:endParaRPr lang="en-AU" dirty="0"/>
          </a:p>
          <a:p>
            <a:r>
              <a:rPr lang="en-AU" dirty="0" smtClean="0"/>
              <a:t>Challenging </a:t>
            </a:r>
            <a:r>
              <a:rPr lang="en-AU" dirty="0"/>
              <a:t>tasks seemed to allow students to explore fractions as concepts in their own time and develop ideas for themselves </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56182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Having to explain their thinking to others made the misconceptions explicit for both students and their </a:t>
            </a:r>
            <a:r>
              <a:rPr lang="en-AU" dirty="0" smtClean="0"/>
              <a:t>teachers</a:t>
            </a:r>
          </a:p>
          <a:p>
            <a:endParaRPr lang="en-AU" dirty="0"/>
          </a:p>
          <a:p>
            <a:r>
              <a:rPr lang="en-AU" dirty="0"/>
              <a:t>This allowed teachers to address incorrect reasoning and misconceptions in their </a:t>
            </a:r>
            <a:r>
              <a:rPr lang="en-AU" dirty="0" smtClean="0"/>
              <a:t>teaching</a:t>
            </a:r>
          </a:p>
          <a:p>
            <a:endParaRPr lang="en-AU" dirty="0"/>
          </a:p>
          <a:p>
            <a:r>
              <a:rPr lang="en-AU" dirty="0"/>
              <a:t>It allowed students to develop a variety of methods so that they could choose the method based on the types of fractions to be ordered</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46434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Semester 2 Examination</a:t>
            </a:r>
            <a:endParaRPr lang="en-AU" dirty="0"/>
          </a:p>
        </p:txBody>
      </p:sp>
      <p:sp>
        <p:nvSpPr>
          <p:cNvPr id="3" name="Content Placeholder 2"/>
          <p:cNvSpPr>
            <a:spLocks noGrp="1"/>
          </p:cNvSpPr>
          <p:nvPr>
            <p:ph idx="1"/>
          </p:nvPr>
        </p:nvSpPr>
        <p:spPr/>
        <p:txBody>
          <a:bodyPr>
            <a:normAutofit/>
          </a:bodyPr>
          <a:lstStyle/>
          <a:p>
            <a:r>
              <a:rPr lang="en-AU" dirty="0"/>
              <a:t>Students had more confidence to try unfamiliar questions in the Semester 2 examination. No Year 7 students left any questions blank.</a:t>
            </a:r>
          </a:p>
          <a:p>
            <a:endParaRPr lang="en-AU" dirty="0" smtClean="0"/>
          </a:p>
          <a:p>
            <a:r>
              <a:rPr lang="en-AU" dirty="0" smtClean="0"/>
              <a:t>In </a:t>
            </a:r>
            <a:r>
              <a:rPr lang="en-AU" dirty="0"/>
              <a:t>Semester 2 Examination in November there was a question on ordering fractions.  </a:t>
            </a:r>
            <a:endParaRPr lang="en-AU" dirty="0" smtClean="0"/>
          </a:p>
          <a:p>
            <a:endParaRPr lang="en-AU" dirty="0"/>
          </a:p>
          <a:p>
            <a:r>
              <a:rPr lang="en-AU" dirty="0"/>
              <a:t>21 out of 22 students </a:t>
            </a:r>
            <a:r>
              <a:rPr lang="en-AU" dirty="0" smtClean="0"/>
              <a:t>in the class </a:t>
            </a:r>
            <a:r>
              <a:rPr lang="en-AU" dirty="0"/>
              <a:t>got it correct. </a:t>
            </a:r>
            <a:endParaRPr lang="en-AU" dirty="0" smtClean="0"/>
          </a:p>
          <a:p>
            <a:endParaRPr lang="en-AU" dirty="0"/>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7725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Semester 2 Reflections: What has worked well for you in Maths this semester?</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I feel I have learnt so much not only this semester but this whole year. I can’t believe how much knowledge I have gained</a:t>
            </a:r>
          </a:p>
          <a:p>
            <a:r>
              <a:rPr lang="en-AU" dirty="0" smtClean="0"/>
              <a:t>Using different techniques to work things out</a:t>
            </a:r>
          </a:p>
          <a:p>
            <a:r>
              <a:rPr lang="en-AU" dirty="0" smtClean="0"/>
              <a:t>I have learnt Maths isn’t just about methods and answers but is about your learning and how you got the end result. Maths has always been hard for me before but I feel more confident and the results also show my learning.</a:t>
            </a:r>
          </a:p>
          <a:p>
            <a:r>
              <a:rPr lang="en-AU" dirty="0" smtClean="0"/>
              <a:t>Having class discussions about work we’ve done and doing questions together</a:t>
            </a:r>
          </a:p>
          <a:p>
            <a:r>
              <a:rPr lang="en-AU" dirty="0" smtClean="0"/>
              <a:t>When we work as a class so I can see how other people do operations to extend my skills</a:t>
            </a:r>
          </a:p>
          <a:p>
            <a:r>
              <a:rPr lang="en-AU" dirty="0" smtClean="0"/>
              <a:t>The different methods have helped me to understand</a:t>
            </a:r>
          </a:p>
          <a:p>
            <a:r>
              <a:rPr lang="en-AU" dirty="0" smtClean="0"/>
              <a:t>Giving multiple strategies also helped a lot</a:t>
            </a:r>
          </a:p>
          <a:p>
            <a:r>
              <a:rPr lang="en-AU" dirty="0" smtClean="0"/>
              <a:t>Understanding things myself after not understanding them</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20484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rationale(s) for exploring ways to augment our repertoires</a:t>
            </a:r>
            <a:endParaRPr lang="en-AU" dirty="0"/>
          </a:p>
        </p:txBody>
      </p:sp>
      <p:sp>
        <p:nvSpPr>
          <p:cNvPr id="3" name="Content Placeholder 2"/>
          <p:cNvSpPr>
            <a:spLocks noGrp="1"/>
          </p:cNvSpPr>
          <p:nvPr>
            <p:ph idx="1"/>
          </p:nvPr>
        </p:nvSpPr>
        <p:spPr>
          <a:xfrm>
            <a:off x="489397" y="2086377"/>
            <a:ext cx="10864403" cy="4090585"/>
          </a:xfrm>
        </p:spPr>
        <p:txBody>
          <a:bodyPr>
            <a:normAutofit lnSpcReduction="10000"/>
          </a:bodyPr>
          <a:lstStyle/>
          <a:p>
            <a:pPr marL="0" indent="0">
              <a:buNone/>
            </a:pPr>
            <a:r>
              <a:rPr lang="en-AU" sz="3200" dirty="0" smtClean="0"/>
              <a:t>Many of the best students (who have been taught using explicit methods) seem to have dodgy outcomes</a:t>
            </a:r>
          </a:p>
          <a:p>
            <a:pPr marL="0" indent="0">
              <a:buNone/>
            </a:pPr>
            <a:r>
              <a:rPr lang="en-AU" sz="3200" dirty="0" smtClean="0"/>
              <a:t>Growth between years 7 and 9 is limited (in the extreme) so we are entitled to question text book approaches</a:t>
            </a:r>
          </a:p>
          <a:p>
            <a:pPr marL="0" indent="0">
              <a:buNone/>
            </a:pPr>
            <a:r>
              <a:rPr lang="en-AU" sz="3200" dirty="0" smtClean="0"/>
              <a:t>Some responses from our research this year that suggests that many students prefer student centred methods</a:t>
            </a:r>
          </a:p>
          <a:p>
            <a:pPr marL="0" indent="0">
              <a:buNone/>
            </a:pPr>
            <a:r>
              <a:rPr lang="en-AU" sz="3200" dirty="0" smtClean="0"/>
              <a:t>Some opinions world wide that argue that the better the task (that the students work on prior to instruction) the better the quality of the learning</a:t>
            </a:r>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42629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goal</a:t>
            </a:r>
            <a:endParaRPr lang="en-AU" dirty="0"/>
          </a:p>
        </p:txBody>
      </p:sp>
      <p:sp>
        <p:nvSpPr>
          <p:cNvPr id="3" name="Content Placeholder 2"/>
          <p:cNvSpPr>
            <a:spLocks noGrp="1"/>
          </p:cNvSpPr>
          <p:nvPr>
            <p:ph idx="1"/>
          </p:nvPr>
        </p:nvSpPr>
        <p:spPr/>
        <p:txBody>
          <a:bodyPr/>
          <a:lstStyle/>
          <a:p>
            <a:r>
              <a:rPr lang="en-AU" dirty="0" smtClean="0"/>
              <a:t>To use what we know about turning points to explore properties of functions.</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7801166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I used</a:t>
            </a:r>
            <a:endParaRPr lang="en-AU" dirty="0"/>
          </a:p>
        </p:txBody>
      </p:sp>
      <p:sp>
        <p:nvSpPr>
          <p:cNvPr id="3" name="Content Placeholder 2"/>
          <p:cNvSpPr>
            <a:spLocks noGrp="1"/>
          </p:cNvSpPr>
          <p:nvPr>
            <p:ph idx="1"/>
          </p:nvPr>
        </p:nvSpPr>
        <p:spPr/>
        <p:txBody>
          <a:bodyPr/>
          <a:lstStyle/>
          <a:p>
            <a:r>
              <a:rPr lang="en-AU" sz="3200" dirty="0" smtClean="0"/>
              <a:t>I was not paying attention in my mathematics class. I heard the teacher say that “a turning point is at (2, -3)”. </a:t>
            </a:r>
          </a:p>
          <a:p>
            <a:r>
              <a:rPr lang="en-AU" sz="3200" dirty="0" smtClean="0"/>
              <a:t>What might have been the function? (give at least two different possibilities)</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555464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sz="3600" dirty="0" smtClean="0"/>
              <a:t>What is the mathematics content we hope students will learn (or activate)?</a:t>
            </a:r>
          </a:p>
          <a:p>
            <a:r>
              <a:rPr lang="en-AU" sz="3600" dirty="0"/>
              <a:t>How many different approaches might you hope that the students might use?</a:t>
            </a:r>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40626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If you are stuck</a:t>
            </a:r>
            <a:endParaRPr lang="en-AU" dirty="0"/>
          </a:p>
        </p:txBody>
      </p:sp>
      <p:sp>
        <p:nvSpPr>
          <p:cNvPr id="3" name="Content Placeholder 2"/>
          <p:cNvSpPr>
            <a:spLocks noGrp="1"/>
          </p:cNvSpPr>
          <p:nvPr>
            <p:ph idx="1"/>
          </p:nvPr>
        </p:nvSpPr>
        <p:spPr/>
        <p:txBody>
          <a:bodyPr>
            <a:normAutofit/>
          </a:bodyPr>
          <a:lstStyle/>
          <a:p>
            <a:r>
              <a:rPr lang="en-AU" dirty="0" smtClean="0"/>
              <a:t>I was not paying attention in my mathematics class. I heard the teacher say that “a turning point is at (0, -3)”. </a:t>
            </a:r>
          </a:p>
          <a:p>
            <a:r>
              <a:rPr lang="en-AU" dirty="0" smtClean="0"/>
              <a:t>What might have been the function? </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850748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If you have finished</a:t>
            </a:r>
            <a:endParaRPr lang="en-AU" dirty="0"/>
          </a:p>
        </p:txBody>
      </p:sp>
      <p:sp>
        <p:nvSpPr>
          <p:cNvPr id="3" name="Content Placeholder 2"/>
          <p:cNvSpPr>
            <a:spLocks noGrp="1"/>
          </p:cNvSpPr>
          <p:nvPr>
            <p:ph idx="1"/>
          </p:nvPr>
        </p:nvSpPr>
        <p:spPr>
          <a:xfrm>
            <a:off x="1981200" y="1988841"/>
            <a:ext cx="8229600" cy="4137323"/>
          </a:xfrm>
        </p:spPr>
        <p:txBody>
          <a:bodyPr/>
          <a:lstStyle/>
          <a:p>
            <a:r>
              <a:rPr lang="en-AU" dirty="0" smtClean="0"/>
              <a:t>What is a third different strategy for finding a function given a particular turning point?</a:t>
            </a:r>
          </a:p>
          <a:p>
            <a:pPr marL="0" indent="0">
              <a:buNone/>
            </a:pP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9671242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5825">
            <a:off x="3835239" y="909353"/>
            <a:ext cx="5565626" cy="302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70" b="9221"/>
          <a:stretch/>
        </p:blipFill>
        <p:spPr bwMode="auto">
          <a:xfrm rot="20924161">
            <a:off x="4308092" y="3168404"/>
            <a:ext cx="5153149" cy="296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015156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Turning Point 2</a:t>
            </a:r>
            <a:endParaRPr lang="en-AU" dirty="0"/>
          </a:p>
        </p:txBody>
      </p:sp>
      <p:sp>
        <p:nvSpPr>
          <p:cNvPr id="3" name="Content Placeholder 2"/>
          <p:cNvSpPr>
            <a:spLocks noGrp="1"/>
          </p:cNvSpPr>
          <p:nvPr>
            <p:ph idx="1"/>
          </p:nvPr>
        </p:nvSpPr>
        <p:spPr/>
        <p:txBody>
          <a:bodyPr/>
          <a:lstStyle/>
          <a:p>
            <a:r>
              <a:rPr lang="en-AU" dirty="0" smtClean="0"/>
              <a:t>I was not paying attention in my mathematics class. I heard the teacher say that “a turning point is at (2, 3)”. </a:t>
            </a:r>
          </a:p>
          <a:p>
            <a:r>
              <a:rPr lang="en-AU" dirty="0" smtClean="0"/>
              <a:t>What might have been the function? </a:t>
            </a:r>
          </a:p>
          <a:p>
            <a:r>
              <a:rPr lang="en-AU" dirty="0" smtClean="0"/>
              <a:t>(give at least two different possibilities)</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2484043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Of the students who handed up their sheets, there were …</a:t>
            </a:r>
            <a:endParaRPr lang="en-AU" dirty="0"/>
          </a:p>
        </p:txBody>
      </p:sp>
      <p:sp>
        <p:nvSpPr>
          <p:cNvPr id="3" name="Content Placeholder 2"/>
          <p:cNvSpPr>
            <a:spLocks noGrp="1"/>
          </p:cNvSpPr>
          <p:nvPr>
            <p:ph idx="1"/>
          </p:nvPr>
        </p:nvSpPr>
        <p:spPr>
          <a:xfrm>
            <a:off x="1981200" y="1988841"/>
            <a:ext cx="8579296" cy="4137323"/>
          </a:xfrm>
        </p:spPr>
        <p:txBody>
          <a:bodyPr/>
          <a:lstStyle/>
          <a:p>
            <a:r>
              <a:rPr lang="en-AU" dirty="0" smtClean="0"/>
              <a:t>1 student who gave one response to task 1 and only 1 to task 2</a:t>
            </a:r>
          </a:p>
          <a:p>
            <a:r>
              <a:rPr lang="en-AU" dirty="0" smtClean="0"/>
              <a:t>9 students who gave one response to task 1 and multiple responses to task 2</a:t>
            </a:r>
          </a:p>
          <a:p>
            <a:r>
              <a:rPr lang="en-AU" dirty="0" smtClean="0"/>
              <a:t>5 students who gave multiple responses to both</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4119640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337" y="548680"/>
            <a:ext cx="4118176"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764705"/>
            <a:ext cx="3621980" cy="2280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19536" y="187701"/>
            <a:ext cx="8455200" cy="461665"/>
          </a:xfrm>
          <a:prstGeom prst="rect">
            <a:avLst/>
          </a:prstGeom>
          <a:noFill/>
        </p:spPr>
        <p:txBody>
          <a:bodyPr wrap="none" rtlCol="0">
            <a:spAutoFit/>
          </a:bodyPr>
          <a:lstStyle/>
          <a:p>
            <a:r>
              <a:rPr lang="en-AU" sz="2400" dirty="0"/>
              <a:t>There were 9 out of 15  students  whose responses looked like this</a:t>
            </a:r>
          </a:p>
        </p:txBody>
      </p:sp>
      <p:sp>
        <p:nvSpPr>
          <p:cNvPr id="3" name="Footer Placeholder 2"/>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488259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There were many different solutions</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The formula method</a:t>
            </a:r>
          </a:p>
          <a:p>
            <a:r>
              <a:rPr lang="en-AU" dirty="0" smtClean="0"/>
              <a:t>The formula method generalised</a:t>
            </a:r>
          </a:p>
          <a:p>
            <a:r>
              <a:rPr lang="en-AU" dirty="0" smtClean="0"/>
              <a:t>Trig with amplitude of 3 (period </a:t>
            </a:r>
            <a:r>
              <a:rPr lang="el-GR" dirty="0" smtClean="0"/>
              <a:t>π</a:t>
            </a:r>
            <a:r>
              <a:rPr lang="en-AU" dirty="0" smtClean="0"/>
              <a:t>/4)</a:t>
            </a:r>
          </a:p>
          <a:p>
            <a:r>
              <a:rPr lang="en-AU" dirty="0" smtClean="0"/>
              <a:t>Trig with amplitude of 1</a:t>
            </a:r>
          </a:p>
          <a:p>
            <a:r>
              <a:rPr lang="en-AU" dirty="0" smtClean="0"/>
              <a:t>Assuming solutions symmetrical around x = 2, then translating the x axis e.g. </a:t>
            </a:r>
          </a:p>
          <a:p>
            <a:pPr marL="0" indent="0">
              <a:buNone/>
            </a:pPr>
            <a:r>
              <a:rPr lang="en-AU" dirty="0"/>
              <a:t>	</a:t>
            </a:r>
            <a:r>
              <a:rPr lang="en-AU" dirty="0" smtClean="0"/>
              <a:t>f(x) = x(x-4) + k</a:t>
            </a:r>
          </a:p>
          <a:p>
            <a:pPr marL="457200" lvl="1" indent="0">
              <a:buNone/>
            </a:pPr>
            <a:r>
              <a:rPr lang="en-AU" dirty="0" smtClean="0"/>
              <a:t>	f(x) = a (x - 5)</a:t>
            </a:r>
            <a:r>
              <a:rPr lang="en-AU" baseline="30000" dirty="0" smtClean="0"/>
              <a:t>2</a:t>
            </a:r>
            <a:r>
              <a:rPr lang="en-AU" dirty="0" smtClean="0"/>
              <a:t> (x + 1)</a:t>
            </a:r>
            <a:r>
              <a:rPr lang="en-AU" baseline="30000" dirty="0" smtClean="0"/>
              <a:t>2</a:t>
            </a:r>
          </a:p>
          <a:p>
            <a:r>
              <a:rPr lang="en-AU" dirty="0" smtClean="0"/>
              <a:t>Substituting values into a gradient equation, then anti- differentiating (Chloe)</a:t>
            </a:r>
          </a:p>
          <a:p>
            <a:r>
              <a:rPr lang="en-AU" dirty="0" smtClean="0"/>
              <a:t>1 used absolute values</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78860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AU" dirty="0"/>
              <a:t/>
            </a:r>
            <a:br>
              <a:rPr lang="en-AU" dirty="0"/>
            </a:br>
            <a:r>
              <a:rPr lang="en-AU" dirty="0"/>
              <a:t> </a:t>
            </a:r>
            <a:r>
              <a:rPr lang="en-AU" dirty="0">
                <a:solidFill>
                  <a:schemeClr val="tx2"/>
                </a:solidFill>
              </a:rPr>
              <a:t>Areas of weakness </a:t>
            </a:r>
            <a:r>
              <a:rPr lang="en-AU" dirty="0" smtClean="0">
                <a:solidFill>
                  <a:schemeClr val="tx2"/>
                </a:solidFill>
              </a:rPr>
              <a:t>on examiners report (on Vic specialist mathematics) included </a:t>
            </a:r>
            <a:r>
              <a:rPr lang="en-AU" dirty="0"/>
              <a:t/>
            </a:r>
            <a:br>
              <a:rPr lang="en-AU" dirty="0"/>
            </a:br>
            <a:endParaRPr lang="en-AU" dirty="0"/>
          </a:p>
        </p:txBody>
      </p:sp>
      <p:sp>
        <p:nvSpPr>
          <p:cNvPr id="3" name="Content Placeholder 2"/>
          <p:cNvSpPr>
            <a:spLocks noGrp="1"/>
          </p:cNvSpPr>
          <p:nvPr>
            <p:ph idx="1"/>
          </p:nvPr>
        </p:nvSpPr>
        <p:spPr>
          <a:xfrm>
            <a:off x="1703512" y="1628800"/>
            <a:ext cx="8712968" cy="5112568"/>
          </a:xfrm>
        </p:spPr>
        <p:txBody>
          <a:bodyPr>
            <a:normAutofit/>
          </a:bodyPr>
          <a:lstStyle/>
          <a:p>
            <a:pPr marL="0" indent="0">
              <a:buNone/>
            </a:pPr>
            <a:r>
              <a:rPr lang="en-AU" dirty="0" smtClean="0"/>
              <a:t>The </a:t>
            </a:r>
            <a:r>
              <a:rPr lang="en-AU" dirty="0"/>
              <a:t>quality of students’ handwriting and the manner in which they set out their mathematics continues to be of concern. Students should be reminded that if an assessor cannot read a student’s writing or is not certain as to what it is conveying, marks cannot be awarded. </a:t>
            </a:r>
            <a:endParaRPr lang="en-AU" dirty="0" smtClean="0"/>
          </a:p>
          <a:p>
            <a:pPr marL="0" indent="0">
              <a:buNone/>
            </a:pPr>
            <a:r>
              <a:rPr lang="en-AU" dirty="0" smtClean="0"/>
              <a:t>Furthermore</a:t>
            </a:r>
            <a:r>
              <a:rPr lang="en-AU" dirty="0"/>
              <a:t>, students are expected to set out their work properly. If an assessor is unable to follow a student’s working (or reasoning), full marks will not be awarded. Equals signs should be placed between quantities that are equal – the working should not appear to be a number of disjointed statements. </a:t>
            </a:r>
            <a:endParaRPr lang="en-AU" dirty="0" smtClean="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5466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 </a:t>
            </a:r>
            <a:r>
              <a:rPr lang="en-AU" smtClean="0"/>
              <a:t>the rubric</a:t>
            </a:r>
            <a:endParaRPr lang="en-AU"/>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27100" y="1600201"/>
            <a:ext cx="633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4573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reflection</a:t>
            </a:r>
            <a:endParaRPr lang="en-AU" dirty="0"/>
          </a:p>
        </p:txBody>
      </p:sp>
      <p:sp>
        <p:nvSpPr>
          <p:cNvPr id="3" name="Content Placeholder 2"/>
          <p:cNvSpPr>
            <a:spLocks noGrp="1"/>
          </p:cNvSpPr>
          <p:nvPr>
            <p:ph idx="1"/>
          </p:nvPr>
        </p:nvSpPr>
        <p:spPr>
          <a:xfrm>
            <a:off x="1493949" y="1340767"/>
            <a:ext cx="8850523" cy="5380707"/>
          </a:xfrm>
        </p:spPr>
        <p:txBody>
          <a:bodyPr>
            <a:normAutofit fontScale="77500" lnSpcReduction="20000"/>
          </a:bodyPr>
          <a:lstStyle/>
          <a:p>
            <a:r>
              <a:rPr lang="en-AU" dirty="0" smtClean="0"/>
              <a:t>More students used the same approach </a:t>
            </a:r>
          </a:p>
          <a:p>
            <a:pPr marL="0" indent="0">
              <a:buNone/>
            </a:pPr>
            <a:r>
              <a:rPr lang="en-AU" dirty="0" smtClean="0"/>
              <a:t>		y = a(x –h )</a:t>
            </a:r>
            <a:r>
              <a:rPr lang="en-AU" baseline="30000" dirty="0" smtClean="0"/>
              <a:t>2</a:t>
            </a:r>
            <a:r>
              <a:rPr lang="en-AU" dirty="0" smtClean="0"/>
              <a:t> + k</a:t>
            </a:r>
          </a:p>
          <a:p>
            <a:r>
              <a:rPr lang="en-AU" dirty="0"/>
              <a:t>t</a:t>
            </a:r>
            <a:r>
              <a:rPr lang="en-AU" dirty="0" smtClean="0"/>
              <a:t>han I expected and so it would have been better to prompt a second approach from the start</a:t>
            </a:r>
          </a:p>
          <a:p>
            <a:r>
              <a:rPr lang="en-AU" dirty="0" smtClean="0"/>
              <a:t>There was a second easy method that no-one used for task 1 (using the symmetry of the parabola) although some even used it for a quartic in task 2</a:t>
            </a:r>
          </a:p>
          <a:p>
            <a:r>
              <a:rPr lang="en-AU" dirty="0" smtClean="0"/>
              <a:t>The examples and solution strategies were diverse and it was hard to check their work for accuracy, or even be aware of the diversity in approaches, in the class</a:t>
            </a:r>
          </a:p>
          <a:p>
            <a:r>
              <a:rPr lang="en-AU" dirty="0" smtClean="0"/>
              <a:t>They were not good at explaining. </a:t>
            </a:r>
            <a:r>
              <a:rPr lang="en-AU" dirty="0"/>
              <a:t>N</a:t>
            </a:r>
            <a:r>
              <a:rPr lang="en-AU" dirty="0" smtClean="0"/>
              <a:t>either was I (which might explain why it is common at this level to choose a single method and think about its presentation)</a:t>
            </a:r>
          </a:p>
          <a:p>
            <a:r>
              <a:rPr lang="en-AU" dirty="0" smtClean="0"/>
              <a:t>Some students generalised right at the start, some found a trig solution without sketching the graph, and generally their work was accurate</a:t>
            </a:r>
          </a:p>
          <a:p>
            <a:r>
              <a:rPr lang="en-AU" dirty="0" smtClean="0"/>
              <a:t>Their handwriting made it hard to read their work, and some write the digits ambiguously</a:t>
            </a:r>
          </a:p>
          <a:p>
            <a:r>
              <a:rPr lang="en-AU" dirty="0" smtClean="0"/>
              <a:t>They gave unnecessarily moderate self evaluations on the rubric </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409411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Based on the work sheets, most students broadened their strategies from task 1 to task 2</a:t>
            </a:r>
          </a:p>
          <a:p>
            <a:r>
              <a:rPr lang="en-AU" dirty="0" smtClean="0"/>
              <a:t>Perhaps they had more time, or perhaps the discussion with the group helped</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0648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would have been better as …</a:t>
            </a:r>
            <a:endParaRPr lang="en-AU" dirty="0"/>
          </a:p>
        </p:txBody>
      </p:sp>
      <p:sp>
        <p:nvSpPr>
          <p:cNvPr id="3" name="Content Placeholder 2"/>
          <p:cNvSpPr>
            <a:spLocks noGrp="1"/>
          </p:cNvSpPr>
          <p:nvPr>
            <p:ph idx="1"/>
          </p:nvPr>
        </p:nvSpPr>
        <p:spPr/>
        <p:txBody>
          <a:bodyPr/>
          <a:lstStyle/>
          <a:p>
            <a:r>
              <a:rPr lang="en-AU" dirty="0" smtClean="0"/>
              <a:t>I was not paying attention in my mathematics class. I heard the teacher say that “a turning point is at (2, -3)”. </a:t>
            </a:r>
          </a:p>
          <a:p>
            <a:r>
              <a:rPr lang="en-AU" dirty="0" smtClean="0"/>
              <a:t>What might have been the function? </a:t>
            </a:r>
          </a:p>
          <a:p>
            <a:r>
              <a:rPr lang="en-AU" dirty="0" smtClean="0"/>
              <a:t>(give at least two different possibilities)</a:t>
            </a:r>
          </a:p>
          <a:p>
            <a:r>
              <a:rPr lang="en-AU" dirty="0" smtClean="0">
                <a:solidFill>
                  <a:srgbClr val="FF0000"/>
                </a:solidFill>
              </a:rPr>
              <a:t>(use two different approaches for each possibility)</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932274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chemeClr val="tx2"/>
                </a:solidFill>
              </a:rPr>
              <a:t>A revised lesson structure</a:t>
            </a:r>
            <a:endParaRPr lang="en-AU" b="1" dirty="0">
              <a:solidFill>
                <a:schemeClr val="tx2"/>
              </a:solidFill>
            </a:endParaRPr>
          </a:p>
        </p:txBody>
      </p:sp>
      <p:sp>
        <p:nvSpPr>
          <p:cNvPr id="3" name="Content Placeholder 2"/>
          <p:cNvSpPr>
            <a:spLocks noGrp="1"/>
          </p:cNvSpPr>
          <p:nvPr>
            <p:ph idx="1"/>
          </p:nvPr>
        </p:nvSpPr>
        <p:spPr/>
        <p:txBody>
          <a:bodyPr>
            <a:normAutofit/>
          </a:bodyPr>
          <a:lstStyle/>
          <a:p>
            <a:r>
              <a:rPr lang="en-AU" dirty="0" smtClean="0"/>
              <a:t>In this view, the sequence</a:t>
            </a:r>
          </a:p>
          <a:p>
            <a:pPr lvl="1"/>
            <a:r>
              <a:rPr lang="en-AU" dirty="0" smtClean="0"/>
              <a:t>Launch (without telling)</a:t>
            </a:r>
          </a:p>
          <a:p>
            <a:pPr lvl="1"/>
            <a:r>
              <a:rPr lang="en-AU" dirty="0" smtClean="0"/>
              <a:t>Explore (for themselves)</a:t>
            </a:r>
          </a:p>
          <a:p>
            <a:pPr lvl="1"/>
            <a:r>
              <a:rPr lang="en-AU" dirty="0" smtClean="0"/>
              <a:t>Summarise (drawing on the</a:t>
            </a:r>
          </a:p>
          <a:p>
            <a:pPr lvl="1">
              <a:buNone/>
            </a:pPr>
            <a:r>
              <a:rPr lang="en-AU" dirty="0" smtClean="0"/>
              <a:t>    learning of the students)</a:t>
            </a:r>
          </a:p>
          <a:p>
            <a:r>
              <a:rPr lang="en-AU" dirty="0" smtClean="0"/>
              <a:t>… is cyclical and might happen more than once in a lesson (or learning sequence)</a:t>
            </a:r>
            <a:endParaRPr lang="en-AU" dirty="0"/>
          </a:p>
        </p:txBody>
      </p:sp>
      <p:sp>
        <p:nvSpPr>
          <p:cNvPr id="4" name="Footer Placeholder 3"/>
          <p:cNvSpPr>
            <a:spLocks noGrp="1"/>
          </p:cNvSpPr>
          <p:nvPr>
            <p:ph type="ftr" sz="quarter" idx="4294967295"/>
          </p:nvPr>
        </p:nvSpPr>
        <p:spPr>
          <a:xfrm>
            <a:off x="4648200" y="6356351"/>
            <a:ext cx="2895600" cy="365125"/>
          </a:xfrm>
          <a:prstGeom prst="rect">
            <a:avLst/>
          </a:prstGeom>
        </p:spPr>
        <p:txBody>
          <a:bodyPr/>
          <a:lstStyle/>
          <a:p>
            <a:r>
              <a:rPr lang="en-AU" smtClean="0"/>
              <a:t>MAV secondary</a:t>
            </a:r>
            <a:endParaRPr lang="en-AU"/>
          </a:p>
        </p:txBody>
      </p:sp>
      <p:graphicFrame>
        <p:nvGraphicFramePr>
          <p:cNvPr id="5" name="Content Placeholder 4"/>
          <p:cNvGraphicFramePr>
            <a:graphicFrameLocks/>
          </p:cNvGraphicFramePr>
          <p:nvPr/>
        </p:nvGraphicFramePr>
        <p:xfrm>
          <a:off x="6888088" y="1412776"/>
          <a:ext cx="345638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2"/>
                </a:solidFill>
              </a:rPr>
              <a:t>The lessons consist of</a:t>
            </a:r>
            <a:endParaRPr lang="en-AU" dirty="0">
              <a:solidFill>
                <a:schemeClr val="tx2"/>
              </a:solidFill>
            </a:endParaRPr>
          </a:p>
        </p:txBody>
      </p:sp>
      <p:sp>
        <p:nvSpPr>
          <p:cNvPr id="3" name="Content Placeholder 2"/>
          <p:cNvSpPr>
            <a:spLocks noGrp="1"/>
          </p:cNvSpPr>
          <p:nvPr>
            <p:ph idx="1"/>
          </p:nvPr>
        </p:nvSpPr>
        <p:spPr>
          <a:xfrm>
            <a:off x="1847528" y="1340768"/>
            <a:ext cx="8363272" cy="5040560"/>
          </a:xfrm>
        </p:spPr>
        <p:txBody>
          <a:bodyPr>
            <a:normAutofit lnSpcReduction="10000"/>
          </a:bodyPr>
          <a:lstStyle/>
          <a:p>
            <a:r>
              <a:rPr lang="en-AU" dirty="0" smtClean="0"/>
              <a:t>One or more challenging task(s)</a:t>
            </a:r>
          </a:p>
          <a:p>
            <a:r>
              <a:rPr lang="en-AU" dirty="0"/>
              <a:t>One or more </a:t>
            </a:r>
            <a:r>
              <a:rPr lang="en-AU" dirty="0" smtClean="0"/>
              <a:t>consolidating task(s) </a:t>
            </a:r>
            <a:r>
              <a:rPr lang="en-AU" dirty="0"/>
              <a:t>(see Dooley, 2012</a:t>
            </a:r>
            <a:r>
              <a:rPr lang="en-AU" dirty="0" smtClean="0"/>
              <a:t>)</a:t>
            </a:r>
          </a:p>
          <a:p>
            <a:pPr lvl="0"/>
            <a:r>
              <a:rPr lang="en-AU" dirty="0"/>
              <a:t>preliminary experiences that are pre-requisite </a:t>
            </a:r>
            <a:r>
              <a:rPr lang="en-AU" dirty="0" smtClean="0"/>
              <a:t>but </a:t>
            </a:r>
            <a:r>
              <a:rPr lang="en-AU" dirty="0"/>
              <a:t>which do not detract from the challenge of the </a:t>
            </a:r>
            <a:r>
              <a:rPr lang="en-AU" dirty="0" smtClean="0"/>
              <a:t>tasks</a:t>
            </a:r>
            <a:endParaRPr lang="en-AU" dirty="0"/>
          </a:p>
          <a:p>
            <a:pPr lvl="0"/>
            <a:r>
              <a:rPr lang="en-AU" dirty="0"/>
              <a:t>supplementary tasks that offer the potential for differentiating the experience through the use of </a:t>
            </a:r>
          </a:p>
          <a:p>
            <a:pPr lvl="1"/>
            <a:r>
              <a:rPr lang="en-AU" i="1" dirty="0"/>
              <a:t>enabling</a:t>
            </a:r>
            <a:r>
              <a:rPr lang="en-AU" dirty="0"/>
              <a:t> prompts (see Sullivan, et al., 2009) which can reduce the number of steps, simplify the complexity of the numbers, and vary the forms of representation for those students who cannot proceed with the task;</a:t>
            </a:r>
          </a:p>
          <a:p>
            <a:pPr lvl="1"/>
            <a:r>
              <a:rPr lang="en-AU" i="1" dirty="0"/>
              <a:t>extending </a:t>
            </a:r>
            <a:r>
              <a:rPr lang="en-AU" dirty="0"/>
              <a:t>prompts for students who complete the original task quickly which often prompt abstraction and generalisation of the solutions.</a:t>
            </a:r>
          </a:p>
          <a:p>
            <a:endParaRPr lang="en-AU" dirty="0"/>
          </a:p>
        </p:txBody>
      </p:sp>
      <p:sp>
        <p:nvSpPr>
          <p:cNvPr id="4" name="Footer Placeholder 3"/>
          <p:cNvSpPr>
            <a:spLocks noGrp="1"/>
          </p:cNvSpPr>
          <p:nvPr>
            <p:ph type="ftr" sz="quarter" idx="11"/>
          </p:nvPr>
        </p:nvSpPr>
        <p:spPr/>
        <p:txBody>
          <a:bodyPr/>
          <a:lstStyle/>
          <a:p>
            <a:r>
              <a:rPr lang="en-AU" smtClean="0"/>
              <a:t>MAV secondary</a:t>
            </a:r>
            <a:endParaRPr lang="en-AU"/>
          </a:p>
        </p:txBody>
      </p:sp>
    </p:spTree>
    <p:extLst>
      <p:ext uri="{BB962C8B-B14F-4D97-AF65-F5344CB8AC3E}">
        <p14:creationId xmlns:p14="http://schemas.microsoft.com/office/powerpoint/2010/main" val="384284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07568" y="1484785"/>
            <a:ext cx="7772400" cy="1470025"/>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b="1" dirty="0"/>
              <a:t>Mathematics by Inquiry</a:t>
            </a:r>
            <a:endParaRPr lang="en-AU" dirty="0"/>
          </a:p>
        </p:txBody>
      </p:sp>
      <p:sp>
        <p:nvSpPr>
          <p:cNvPr id="7" name="Subtitle 2"/>
          <p:cNvSpPr>
            <a:spLocks noGrp="1"/>
          </p:cNvSpPr>
          <p:nvPr>
            <p:ph type="subTitle" idx="1"/>
          </p:nvPr>
        </p:nvSpPr>
        <p:spPr>
          <a:xfrm>
            <a:off x="2207568" y="2564904"/>
            <a:ext cx="7776864" cy="3096344"/>
          </a:xfrm>
        </p:spPr>
        <p:txBody>
          <a:bodyPr/>
          <a:lstStyle/>
          <a:p>
            <a:r>
              <a:rPr lang="en-US" dirty="0" smtClean="0">
                <a:solidFill>
                  <a:srgbClr val="525252"/>
                </a:solidFill>
              </a:rPr>
              <a:t>An Australian Government funded project to develop and disseminate a suite of high quality, innovative mathematics resources for students and teachers from F to Year 10 incorporating contemporary mathematics pedagogy exemplifying an inquiry approach.</a:t>
            </a:r>
            <a:endParaRPr lang="en-US" sz="2800" i="1" dirty="0">
              <a:solidFill>
                <a:srgbClr val="525252"/>
              </a:solidFill>
            </a:endParaRPr>
          </a:p>
          <a:p>
            <a:endParaRPr lang="en-AU" dirty="0"/>
          </a:p>
        </p:txBody>
      </p:sp>
    </p:spTree>
    <p:extLst>
      <p:ext uri="{BB962C8B-B14F-4D97-AF65-F5344CB8AC3E}">
        <p14:creationId xmlns:p14="http://schemas.microsoft.com/office/powerpoint/2010/main" val="3116907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92683" y="1844824"/>
            <a:ext cx="7776864" cy="1631216"/>
          </a:xfrm>
          <a:prstGeom prst="rect">
            <a:avLst/>
          </a:prstGeom>
        </p:spPr>
        <p:txBody>
          <a:bodyPr wrap="square">
            <a:spAutoFit/>
          </a:bodyPr>
          <a:lstStyle/>
          <a:p>
            <a:r>
              <a:rPr lang="en-AU" sz="3600" b="1" dirty="0">
                <a:latin typeface="+mj-lt"/>
                <a:ea typeface="+mj-ea"/>
                <a:cs typeface="+mj-cs"/>
              </a:rPr>
              <a:t>Partners:</a:t>
            </a:r>
            <a:r>
              <a:rPr lang="en-AU" sz="3600" dirty="0">
                <a:solidFill>
                  <a:srgbClr val="221E1F"/>
                </a:solidFill>
                <a:latin typeface="Myriad Pro Light"/>
              </a:rPr>
              <a:t> </a:t>
            </a:r>
            <a:r>
              <a:rPr lang="en-AU" sz="3200" dirty="0">
                <a:solidFill>
                  <a:srgbClr val="525252"/>
                </a:solidFill>
              </a:rPr>
              <a:t>The Australian Academy of Science in collaboration with the Australian Association of Mathematics Teachers </a:t>
            </a:r>
          </a:p>
        </p:txBody>
      </p:sp>
      <p:sp>
        <p:nvSpPr>
          <p:cNvPr id="7" name="Rectangle 6"/>
          <p:cNvSpPr/>
          <p:nvPr/>
        </p:nvSpPr>
        <p:spPr>
          <a:xfrm>
            <a:off x="2495600" y="4149081"/>
            <a:ext cx="7776864" cy="1138773"/>
          </a:xfrm>
          <a:prstGeom prst="rect">
            <a:avLst/>
          </a:prstGeom>
        </p:spPr>
        <p:txBody>
          <a:bodyPr wrap="square">
            <a:spAutoFit/>
          </a:bodyPr>
          <a:lstStyle/>
          <a:p>
            <a:r>
              <a:rPr lang="en-AU" sz="3600" b="1" dirty="0">
                <a:solidFill>
                  <a:srgbClr val="525252"/>
                </a:solidFill>
                <a:latin typeface="+mj-lt"/>
              </a:rPr>
              <a:t>Funding and duration: </a:t>
            </a:r>
            <a:r>
              <a:rPr lang="en-AU" sz="3200" dirty="0">
                <a:solidFill>
                  <a:srgbClr val="525252"/>
                </a:solidFill>
              </a:rPr>
              <a:t>$6.4 million from 1 November 2015 to 30 June 2018 </a:t>
            </a:r>
          </a:p>
        </p:txBody>
      </p:sp>
    </p:spTree>
    <p:extLst>
      <p:ext uri="{BB962C8B-B14F-4D97-AF65-F5344CB8AC3E}">
        <p14:creationId xmlns:p14="http://schemas.microsoft.com/office/powerpoint/2010/main" val="3140169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8" y="1628800"/>
            <a:ext cx="8136904" cy="4154984"/>
          </a:xfrm>
          <a:prstGeom prst="rect">
            <a:avLst/>
          </a:prstGeom>
        </p:spPr>
        <p:txBody>
          <a:bodyPr wrap="square">
            <a:spAutoFit/>
          </a:bodyPr>
          <a:lstStyle/>
          <a:p>
            <a:r>
              <a:rPr lang="en-AU" sz="3200" b="1" dirty="0">
                <a:solidFill>
                  <a:srgbClr val="221E1F"/>
                </a:solidFill>
                <a:latin typeface="+mj-lt"/>
              </a:rPr>
              <a:t>What Mathematics by Inquiry will provide for teachers, schools and students</a:t>
            </a:r>
            <a:r>
              <a:rPr lang="en-AU" sz="3200" dirty="0">
                <a:solidFill>
                  <a:srgbClr val="221E1F"/>
                </a:solidFill>
                <a:latin typeface="+mj-lt"/>
              </a:rPr>
              <a:t>: </a:t>
            </a:r>
          </a:p>
          <a:p>
            <a:pPr marL="285750" indent="-285750">
              <a:buFont typeface="Arial" panose="020B0604020202020204" pitchFamily="34" charset="0"/>
              <a:buChar char="•"/>
            </a:pPr>
            <a:r>
              <a:rPr lang="en-AU" sz="2000" dirty="0">
                <a:solidFill>
                  <a:srgbClr val="221E1F"/>
                </a:solidFill>
              </a:rPr>
              <a:t>A protocol providing a vision and rationale for teaching Mathematics by Inquiry</a:t>
            </a:r>
          </a:p>
          <a:p>
            <a:pPr marL="285750" indent="-285750">
              <a:buFont typeface="Arial" panose="020B0604020202020204" pitchFamily="34" charset="0"/>
              <a:buChar char="•"/>
            </a:pPr>
            <a:r>
              <a:rPr lang="en-AU" sz="2000" dirty="0">
                <a:solidFill>
                  <a:srgbClr val="221E1F"/>
                </a:solidFill>
              </a:rPr>
              <a:t>Exemplary Mathematics by Inquiry experiences at every level from foundation to year 10 </a:t>
            </a:r>
          </a:p>
          <a:p>
            <a:pPr marL="285750" indent="-285750">
              <a:buFont typeface="Arial" panose="020B0604020202020204" pitchFamily="34" charset="0"/>
              <a:buChar char="•"/>
            </a:pPr>
            <a:r>
              <a:rPr lang="en-AU" sz="2000" dirty="0">
                <a:solidFill>
                  <a:srgbClr val="221E1F"/>
                </a:solidFill>
              </a:rPr>
              <a:t>Special topics, each being a substantial teaching resource addressing identified needs or exploring new boundaries</a:t>
            </a:r>
          </a:p>
          <a:p>
            <a:pPr marL="285750" indent="-285750">
              <a:buFont typeface="Arial" panose="020B0604020202020204" pitchFamily="34" charset="0"/>
              <a:buChar char="•"/>
            </a:pPr>
            <a:r>
              <a:rPr lang="en-AU" sz="2000" dirty="0">
                <a:solidFill>
                  <a:srgbClr val="221E1F"/>
                </a:solidFill>
              </a:rPr>
              <a:t>Professional resources, each highlighting an aspect of Mathematics by Inquiry informing individual teacher and whole school change</a:t>
            </a:r>
          </a:p>
          <a:p>
            <a:pPr marL="285750" indent="-285750">
              <a:buFont typeface="Arial" panose="020B0604020202020204" pitchFamily="34" charset="0"/>
              <a:buChar char="•"/>
            </a:pPr>
            <a:r>
              <a:rPr lang="en-AU" sz="2000" dirty="0">
                <a:solidFill>
                  <a:srgbClr val="221E1F"/>
                </a:solidFill>
              </a:rPr>
              <a:t>Dissemination via </a:t>
            </a:r>
            <a:r>
              <a:rPr lang="en-AU" sz="2000" dirty="0" err="1">
                <a:solidFill>
                  <a:srgbClr val="221E1F"/>
                </a:solidFill>
              </a:rPr>
              <a:t>Scootle</a:t>
            </a:r>
            <a:r>
              <a:rPr lang="en-AU" sz="2000" dirty="0">
                <a:solidFill>
                  <a:srgbClr val="221E1F"/>
                </a:solidFill>
              </a:rPr>
              <a:t> and the AAMT </a:t>
            </a:r>
            <a:r>
              <a:rPr lang="en-AU" sz="2000" i="1" dirty="0">
                <a:solidFill>
                  <a:srgbClr val="221E1F"/>
                </a:solidFill>
              </a:rPr>
              <a:t>Dimensions</a:t>
            </a:r>
            <a:r>
              <a:rPr lang="en-AU" sz="2000" dirty="0">
                <a:solidFill>
                  <a:srgbClr val="221E1F"/>
                </a:solidFill>
              </a:rPr>
              <a:t> portal, supported by 240 champions recruited and trained from across Australia. </a:t>
            </a:r>
            <a:endParaRPr lang="en-AU" sz="2000" dirty="0"/>
          </a:p>
        </p:txBody>
      </p:sp>
    </p:spTree>
    <p:extLst>
      <p:ext uri="{BB962C8B-B14F-4D97-AF65-F5344CB8AC3E}">
        <p14:creationId xmlns:p14="http://schemas.microsoft.com/office/powerpoint/2010/main" val="2777164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Contacts</a:t>
            </a:r>
            <a:endParaRPr lang="en-AU" dirty="0"/>
          </a:p>
        </p:txBody>
      </p:sp>
      <p:sp>
        <p:nvSpPr>
          <p:cNvPr id="3" name="Content Placeholder 2"/>
          <p:cNvSpPr>
            <a:spLocks noGrp="1"/>
          </p:cNvSpPr>
          <p:nvPr>
            <p:ph idx="1"/>
          </p:nvPr>
        </p:nvSpPr>
        <p:spPr/>
        <p:txBody>
          <a:bodyPr/>
          <a:lstStyle/>
          <a:p>
            <a:r>
              <a:rPr lang="en-AU" dirty="0" smtClean="0">
                <a:hlinkClick r:id="rId2"/>
              </a:rPr>
              <a:t>mbi@science.org.au</a:t>
            </a:r>
            <a:endParaRPr lang="en-AU" dirty="0" smtClean="0"/>
          </a:p>
          <a:p>
            <a:r>
              <a:rPr lang="en-AU" dirty="0" smtClean="0"/>
              <a:t>Executive Director: Dr Steve Thornton</a:t>
            </a:r>
            <a:br>
              <a:rPr lang="en-AU" dirty="0" smtClean="0"/>
            </a:br>
            <a:r>
              <a:rPr lang="en-AU" dirty="0" smtClean="0">
                <a:hlinkClick r:id="rId3"/>
              </a:rPr>
              <a:t>steve.thornton@science.org.au</a:t>
            </a:r>
            <a:r>
              <a:rPr lang="en-AU" dirty="0" smtClean="0"/>
              <a:t/>
            </a:r>
            <a:br>
              <a:rPr lang="en-AU" dirty="0" smtClean="0"/>
            </a:br>
            <a:r>
              <a:rPr lang="en-AU" dirty="0" smtClean="0"/>
              <a:t>02 6201 9430</a:t>
            </a:r>
            <a:endParaRPr lang="en-AU" dirty="0"/>
          </a:p>
        </p:txBody>
      </p:sp>
    </p:spTree>
    <p:extLst>
      <p:ext uri="{BB962C8B-B14F-4D97-AF65-F5344CB8AC3E}">
        <p14:creationId xmlns:p14="http://schemas.microsoft.com/office/powerpoint/2010/main" val="2640436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dirty="0" smtClean="0"/>
              <a:t>not </a:t>
            </a:r>
            <a:r>
              <a:rPr lang="en-AU" dirty="0"/>
              <a:t>reading the question carefully enough – this included not answering the question, proceeding further than required or not giving the answer in the specified form. Students should be reminded that good examination technique includes </a:t>
            </a:r>
            <a:r>
              <a:rPr lang="en-AU" dirty="0" smtClean="0"/>
              <a:t>rereading </a:t>
            </a:r>
            <a:r>
              <a:rPr lang="en-AU" dirty="0"/>
              <a:t>the question after it has been </a:t>
            </a:r>
            <a:r>
              <a:rPr lang="en-AU" dirty="0" smtClean="0"/>
              <a:t>answered …</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7127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dirty="0" smtClean="0"/>
              <a:t>algebraic </a:t>
            </a:r>
            <a:r>
              <a:rPr lang="en-AU" dirty="0"/>
              <a:t>skills – …The inability to simplify expressions often prevented some students from completing a question. Incorrect attempts to factorise, expand and simplify, and the poor use of brackets were common </a:t>
            </a:r>
          </a:p>
          <a:p>
            <a:r>
              <a:rPr lang="en-AU" dirty="0" smtClean="0"/>
              <a:t>arithmetic </a:t>
            </a:r>
            <a:r>
              <a:rPr lang="en-AU" dirty="0"/>
              <a:t>skills – Difficulty with arithmetic was evident in several questions. The inability to evaluate expressions, especially those involving fractions, was common </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8039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showing </a:t>
            </a:r>
            <a:r>
              <a:rPr lang="en-AU" dirty="0"/>
              <a:t>a given result – … students need to include sufficient relevant working to demonstrate that they know how to derive the result. </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181162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1418882"/>
            <a:ext cx="8712968" cy="5106463"/>
          </a:xfrm>
        </p:spPr>
        <p:txBody>
          <a:bodyPr/>
          <a:lstStyle/>
          <a:p>
            <a:pPr marL="0" indent="0">
              <a:buNone/>
            </a:pPr>
            <a:r>
              <a:rPr lang="en-AU" dirty="0"/>
              <a:t>This shape is made with three regular hexagons and three rhombuses</a:t>
            </a:r>
          </a:p>
          <a:p>
            <a:pPr marL="0" indent="0">
              <a:buNone/>
            </a:pPr>
            <a:endParaRPr lang="en-AU" dirty="0"/>
          </a:p>
          <a:p>
            <a:pPr marL="0" indent="0">
              <a:buNone/>
            </a:pPr>
            <a:endParaRPr lang="en-AU" dirty="0" smtClean="0"/>
          </a:p>
          <a:p>
            <a:pPr marL="0" indent="0">
              <a:buNone/>
            </a:pPr>
            <a:endParaRPr lang="en-AU" dirty="0"/>
          </a:p>
          <a:p>
            <a:pPr marL="0" indent="0">
              <a:buNone/>
            </a:pPr>
            <a:endParaRPr lang="en-AU" sz="2400" dirty="0"/>
          </a:p>
          <a:p>
            <a:pPr marL="0" indent="0">
              <a:buNone/>
            </a:pPr>
            <a:r>
              <a:rPr lang="en-AU" sz="2400" dirty="0"/>
              <a:t>                      Which fraction of the shape is black?</a:t>
            </a:r>
          </a:p>
          <a:p>
            <a:pPr marL="0" indent="0">
              <a:buNone/>
            </a:pPr>
            <a:endParaRPr lang="en-AU" dirty="0" smtClean="0"/>
          </a:p>
          <a:p>
            <a:pPr marL="0" indent="0">
              <a:buNone/>
            </a:pPr>
            <a:endParaRPr lang="en-AU" dirty="0" smtClean="0"/>
          </a:p>
          <a:p>
            <a:pPr marL="0" indent="0">
              <a:buNone/>
            </a:pPr>
            <a:endParaRPr lang="en-AU" dirty="0" smtClean="0"/>
          </a:p>
          <a:p>
            <a:pPr marL="0" indent="0">
              <a:buNone/>
            </a:pPr>
            <a:endParaRPr lang="en-AU" dirty="0"/>
          </a:p>
        </p:txBody>
      </p:sp>
      <p:sp>
        <p:nvSpPr>
          <p:cNvPr id="4" name="Footer Placeholder 3"/>
          <p:cNvSpPr>
            <a:spLocks noGrp="1"/>
          </p:cNvSpPr>
          <p:nvPr>
            <p:ph type="ftr" sz="quarter" idx="4294967295"/>
          </p:nvPr>
        </p:nvSpPr>
        <p:spPr>
          <a:xfrm>
            <a:off x="4648200" y="6356351"/>
            <a:ext cx="2895600" cy="365125"/>
          </a:xfrm>
          <a:prstGeom prst="rect">
            <a:avLst/>
          </a:prstGeom>
        </p:spPr>
        <p:txBody>
          <a:bodyPr/>
          <a:lstStyle/>
          <a:p>
            <a:r>
              <a:rPr lang="en-US" smtClean="0"/>
              <a:t>MAV secondary</a:t>
            </a:r>
            <a:endParaRPr lang="en-AU"/>
          </a:p>
        </p:txBody>
      </p:sp>
      <p:pic>
        <p:nvPicPr>
          <p:cNvPr id="1034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416"/>
          <a:stretch/>
        </p:blipFill>
        <p:spPr bwMode="auto">
          <a:xfrm rot="16200000">
            <a:off x="4657243" y="1649079"/>
            <a:ext cx="2521949" cy="290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Grp="1" noChangeAspect="1"/>
          </p:cNvGraphicFramePr>
          <p:nvPr>
            <p:extLst/>
          </p:nvPr>
        </p:nvGraphicFramePr>
        <p:xfrm>
          <a:off x="4464414" y="5229201"/>
          <a:ext cx="457200" cy="1179513"/>
        </p:xfrm>
        <a:graphic>
          <a:graphicData uri="http://schemas.openxmlformats.org/presentationml/2006/ole">
            <mc:AlternateContent xmlns:mc="http://schemas.openxmlformats.org/markup-compatibility/2006">
              <mc:Choice xmlns:v="urn:schemas-microsoft-com:vml" Requires="v">
                <p:oleObj spid="_x0000_s2134" name="Equation" r:id="rId5" imgW="152280" imgH="393480" progId="Equation.3">
                  <p:embed/>
                </p:oleObj>
              </mc:Choice>
              <mc:Fallback>
                <p:oleObj name="Equation" r:id="rId5" imgW="152280" imgH="393480" progId="Equation.3">
                  <p:embed/>
                  <p:pic>
                    <p:nvPicPr>
                      <p:cNvPr id="0" name=""/>
                      <p:cNvPicPr>
                        <a:picLocks noGrp="1" noChangeAspect="1" noChangeArrowheads="1"/>
                      </p:cNvPicPr>
                      <p:nvPr/>
                    </p:nvPicPr>
                    <p:blipFill>
                      <a:blip r:embed="rId6"/>
                      <a:srcRect/>
                      <a:stretch>
                        <a:fillRect/>
                      </a:stretch>
                    </p:blipFill>
                    <p:spPr bwMode="auto">
                      <a:xfrm>
                        <a:off x="4464414" y="5229201"/>
                        <a:ext cx="4572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Grp="1" noChangeAspect="1"/>
          </p:cNvGraphicFramePr>
          <p:nvPr>
            <p:extLst/>
          </p:nvPr>
        </p:nvGraphicFramePr>
        <p:xfrm>
          <a:off x="2639616" y="5157193"/>
          <a:ext cx="419100" cy="1179513"/>
        </p:xfrm>
        <a:graphic>
          <a:graphicData uri="http://schemas.openxmlformats.org/presentationml/2006/ole">
            <mc:AlternateContent xmlns:mc="http://schemas.openxmlformats.org/markup-compatibility/2006">
              <mc:Choice xmlns:v="urn:schemas-microsoft-com:vml" Requires="v">
                <p:oleObj spid="_x0000_s2135" name="Equation" r:id="rId7" imgW="139639" imgH="393529" progId="Equation.3">
                  <p:embed/>
                </p:oleObj>
              </mc:Choice>
              <mc:Fallback>
                <p:oleObj name="Equation" r:id="rId7" imgW="139639" imgH="393529" progId="Equation.3">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9616" y="5157193"/>
                        <a:ext cx="419100" cy="1179513"/>
                      </a:xfrm>
                      <a:prstGeom prst="rect">
                        <a:avLst/>
                      </a:prstGeom>
                      <a:noFill/>
                      <a:ln>
                        <a:noFill/>
                      </a:ln>
                    </p:spPr>
                  </p:pic>
                </p:oleObj>
              </mc:Fallback>
            </mc:AlternateContent>
          </a:graphicData>
        </a:graphic>
      </p:graphicFrame>
      <p:graphicFrame>
        <p:nvGraphicFramePr>
          <p:cNvPr id="8" name="Object 7"/>
          <p:cNvGraphicFramePr>
            <a:graphicFrameLocks noGrp="1" noChangeAspect="1"/>
          </p:cNvGraphicFramePr>
          <p:nvPr>
            <p:extLst/>
          </p:nvPr>
        </p:nvGraphicFramePr>
        <p:xfrm>
          <a:off x="6600056" y="5157192"/>
          <a:ext cx="419100" cy="1179512"/>
        </p:xfrm>
        <a:graphic>
          <a:graphicData uri="http://schemas.openxmlformats.org/presentationml/2006/ole">
            <mc:AlternateContent xmlns:mc="http://schemas.openxmlformats.org/markup-compatibility/2006">
              <mc:Choice xmlns:v="urn:schemas-microsoft-com:vml" Requires="v">
                <p:oleObj spid="_x0000_s2136" name="Equation" r:id="rId9" imgW="139680" imgH="393480" progId="Equation.3">
                  <p:embed/>
                </p:oleObj>
              </mc:Choice>
              <mc:Fallback>
                <p:oleObj name="Equation" r:id="rId9" imgW="139680" imgH="393480" progId="Equation.3">
                  <p:embed/>
                  <p:pic>
                    <p:nvPicPr>
                      <p:cNvPr id="0" name=""/>
                      <p:cNvPicPr>
                        <a:picLocks noGrp="1" noChangeAspect="1" noChangeArrowheads="1"/>
                      </p:cNvPicPr>
                      <p:nvPr/>
                    </p:nvPicPr>
                    <p:blipFill>
                      <a:blip r:embed="rId10"/>
                      <a:srcRect/>
                      <a:stretch>
                        <a:fillRect/>
                      </a:stretch>
                    </p:blipFill>
                    <p:spPr bwMode="auto">
                      <a:xfrm>
                        <a:off x="6600056" y="5157192"/>
                        <a:ext cx="4191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Grp="1" noChangeAspect="1"/>
          </p:cNvGraphicFramePr>
          <p:nvPr>
            <p:extLst/>
          </p:nvPr>
        </p:nvGraphicFramePr>
        <p:xfrm>
          <a:off x="8688288" y="5157193"/>
          <a:ext cx="457200" cy="1187351"/>
        </p:xfrm>
        <a:graphic>
          <a:graphicData uri="http://schemas.openxmlformats.org/presentationml/2006/ole">
            <mc:AlternateContent xmlns:mc="http://schemas.openxmlformats.org/markup-compatibility/2006">
              <mc:Choice xmlns:v="urn:schemas-microsoft-com:vml" Requires="v">
                <p:oleObj spid="_x0000_s2137" name="Equation" r:id="rId11" imgW="152280" imgH="393480" progId="Equation.3">
                  <p:embed/>
                </p:oleObj>
              </mc:Choice>
              <mc:Fallback>
                <p:oleObj name="Equation" r:id="rId11" imgW="152280" imgH="393480" progId="Equation.3">
                  <p:embed/>
                  <p:pic>
                    <p:nvPicPr>
                      <p:cNvPr id="0" name=""/>
                      <p:cNvPicPr>
                        <a:picLocks noGrp="1" noChangeAspect="1" noChangeArrowheads="1"/>
                      </p:cNvPicPr>
                      <p:nvPr/>
                    </p:nvPicPr>
                    <p:blipFill>
                      <a:blip r:embed="rId12"/>
                      <a:srcRect/>
                      <a:stretch>
                        <a:fillRect/>
                      </a:stretch>
                    </p:blipFill>
                    <p:spPr bwMode="auto">
                      <a:xfrm>
                        <a:off x="8688288" y="5157193"/>
                        <a:ext cx="457200" cy="118735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07158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2664</Words>
  <Application>Microsoft Office PowerPoint</Application>
  <PresentationFormat>Widescreen</PresentationFormat>
  <Paragraphs>351</Paragraphs>
  <Slides>59</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Dotum</vt:lpstr>
      <vt:lpstr>SimSun</vt:lpstr>
      <vt:lpstr>Arial</vt:lpstr>
      <vt:lpstr>Calibri</vt:lpstr>
      <vt:lpstr>Calibri Light</vt:lpstr>
      <vt:lpstr>Cambria Math</vt:lpstr>
      <vt:lpstr>Myriad Pro Light</vt:lpstr>
      <vt:lpstr>Times New Roman</vt:lpstr>
      <vt:lpstr>Office Theme</vt:lpstr>
      <vt:lpstr>Equation</vt:lpstr>
      <vt:lpstr>Turning engaging mathematics classroom experiences into robust learning</vt:lpstr>
      <vt:lpstr>Abstract</vt:lpstr>
      <vt:lpstr>Overview</vt:lpstr>
      <vt:lpstr>The rationale(s) for exploring ways to augment our repertoires</vt:lpstr>
      <vt:lpstr>  Areas of weakness on examiners report (on Vic specialist mathematics) included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seems that the effectiveness of text book driven approaches are able to be questioned</vt:lpstr>
      <vt:lpstr>Multiplicative Comparisons</vt:lpstr>
      <vt:lpstr>QUESTION 7 If this represents 1 1/3    </vt:lpstr>
      <vt:lpstr>QUESTION 8 Think about question  7  (the one with the squares). I prefer questions we work on in class to be: (choose one option)</vt:lpstr>
      <vt:lpstr>QUESTION 9 Think about question  7  (the one with the squares). I prefer learning how to do questions like question 7: (choose one option)</vt:lpstr>
      <vt:lpstr>PowerPoint Presentation</vt:lpstr>
      <vt:lpstr>There is agreement that tasks are important</vt:lpstr>
      <vt:lpstr>And those tasks should be challenging</vt:lpstr>
      <vt:lpstr>Especially if we wish to go beyond developing fluency …</vt:lpstr>
      <vt:lpstr>… and the tasks can address the goals of the curriculum …</vt:lpstr>
      <vt:lpstr>So how can we respond?</vt:lpstr>
      <vt:lpstr>Cognitive activation tasks require students (prior to instruction) to</vt:lpstr>
      <vt:lpstr>Should we start easy and wind it up or start challenging and wind it back?</vt:lpstr>
      <vt:lpstr>“Mindsets” offers us a helpful metaphor</vt:lpstr>
      <vt:lpstr>Teachers can change mindsets</vt:lpstr>
      <vt:lpstr>Getting started</vt:lpstr>
      <vt:lpstr>Assumptions</vt:lpstr>
      <vt:lpstr>A lesson - Comparing fractions</vt:lpstr>
      <vt:lpstr>PowerPoint Presentation</vt:lpstr>
      <vt:lpstr>Consolidating Task to establish learning</vt:lpstr>
      <vt:lpstr>PowerPoint Presentation</vt:lpstr>
      <vt:lpstr>Findings from Consolidating Task</vt:lpstr>
      <vt:lpstr>PowerPoint Presentation</vt:lpstr>
      <vt:lpstr>Reflection on using challenging tasks</vt:lpstr>
      <vt:lpstr>PowerPoint Presentation</vt:lpstr>
      <vt:lpstr>Semester 2 Examination</vt:lpstr>
      <vt:lpstr>Semester 2 Reflections: What has worked well for you in Maths this semester?</vt:lpstr>
      <vt:lpstr>Our goal</vt:lpstr>
      <vt:lpstr>The first task I used</vt:lpstr>
      <vt:lpstr>PowerPoint Presentation</vt:lpstr>
      <vt:lpstr>If you are stuck</vt:lpstr>
      <vt:lpstr>If you have finished</vt:lpstr>
      <vt:lpstr>PowerPoint Presentation</vt:lpstr>
      <vt:lpstr>Turning Point 2</vt:lpstr>
      <vt:lpstr>Of the students who handed up their sheets, there were …</vt:lpstr>
      <vt:lpstr>PowerPoint Presentation</vt:lpstr>
      <vt:lpstr>There were many different solutions</vt:lpstr>
      <vt:lpstr>On the rubric</vt:lpstr>
      <vt:lpstr>My reflection</vt:lpstr>
      <vt:lpstr>PowerPoint Presentation</vt:lpstr>
      <vt:lpstr>It would have been better as …</vt:lpstr>
      <vt:lpstr>A revised lesson structure</vt:lpstr>
      <vt:lpstr>The lessons consist of</vt:lpstr>
      <vt:lpstr>PowerPoint Presentation</vt:lpstr>
      <vt:lpstr>PowerPoint Presentation</vt:lpstr>
      <vt:lpstr>PowerPoint Presentation</vt:lpstr>
      <vt:lpstr>Contacts</vt:lpstr>
    </vt:vector>
  </TitlesOfParts>
  <Company>Monash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lessons</dc:title>
  <dc:creator>Peter Sullivan</dc:creator>
  <cp:lastModifiedBy>Peter Sullivan</cp:lastModifiedBy>
  <cp:revision>27</cp:revision>
  <dcterms:created xsi:type="dcterms:W3CDTF">2015-11-21T19:55:26Z</dcterms:created>
  <dcterms:modified xsi:type="dcterms:W3CDTF">2015-12-03T03:47:46Z</dcterms:modified>
</cp:coreProperties>
</file>