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300" r:id="rId2"/>
    <p:sldId id="385" r:id="rId3"/>
    <p:sldId id="296" r:id="rId4"/>
    <p:sldId id="294" r:id="rId5"/>
    <p:sldId id="298" r:id="rId6"/>
    <p:sldId id="303" r:id="rId7"/>
    <p:sldId id="302"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FC1548-C9D9-1341-9738-63D63CBD8DF3}">
          <p14:sldIdLst/>
        </p14:section>
        <p14:section name="6.3" id="{D2230D5C-B22E-104A-B123-FAA9FF7618AB}">
          <p14:sldIdLst>
            <p14:sldId id="300"/>
            <p14:sldId id="385"/>
            <p14:sldId id="296"/>
            <p14:sldId id="294"/>
            <p14:sldId id="298"/>
            <p14:sldId id="303"/>
            <p14:sldId id="30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380" autoAdjust="0"/>
  </p:normalViewPr>
  <p:slideViewPr>
    <p:cSldViewPr snapToGrid="0" snapToObjects="1">
      <p:cViewPr varScale="1">
        <p:scale>
          <a:sx n="65" d="100"/>
          <a:sy n="65" d="100"/>
        </p:scale>
        <p:origin x="-235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ED4B82-4617-BF4A-A9DE-517CD24FDDAB}" type="datetimeFigureOut">
              <a:rPr lang="en-US" smtClean="0"/>
              <a:t>28/11/15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C1F29-6BF2-F245-A511-2A5AE680FF62}" type="slidenum">
              <a:rPr lang="en-US" smtClean="0"/>
              <a:t>‹#›</a:t>
            </a:fld>
            <a:endParaRPr lang="en-US"/>
          </a:p>
        </p:txBody>
      </p:sp>
    </p:spTree>
    <p:extLst>
      <p:ext uri="{BB962C8B-B14F-4D97-AF65-F5344CB8AC3E}">
        <p14:creationId xmlns:p14="http://schemas.microsoft.com/office/powerpoint/2010/main" val="39510472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a:t>
            </a:r>
            <a:r>
              <a:rPr lang="en-US" baseline="0" dirty="0" smtClean="0"/>
              <a:t> of these corners do you think is square?</a:t>
            </a:r>
            <a:endParaRPr lang="en-US" dirty="0"/>
          </a:p>
        </p:txBody>
      </p:sp>
      <p:sp>
        <p:nvSpPr>
          <p:cNvPr id="4" name="Slide Number Placeholder 3"/>
          <p:cNvSpPr>
            <a:spLocks noGrp="1"/>
          </p:cNvSpPr>
          <p:nvPr>
            <p:ph type="sldNum" sz="quarter" idx="10"/>
          </p:nvPr>
        </p:nvSpPr>
        <p:spPr/>
        <p:txBody>
          <a:bodyPr/>
          <a:lstStyle/>
          <a:p>
            <a:fld id="{B24C1F29-6BF2-F245-A511-2A5AE680FF62}" type="slidenum">
              <a:rPr lang="en-US" smtClean="0"/>
              <a:t>1</a:t>
            </a:fld>
            <a:endParaRPr lang="en-US"/>
          </a:p>
        </p:txBody>
      </p:sp>
    </p:spTree>
    <p:extLst>
      <p:ext uri="{BB962C8B-B14F-4D97-AF65-F5344CB8AC3E}">
        <p14:creationId xmlns:p14="http://schemas.microsoft.com/office/powerpoint/2010/main" val="3891588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only x out of you got this correct. Why might that be</a:t>
            </a:r>
            <a:r>
              <a:rPr lang="en-US" baseline="0" dirty="0" smtClean="0"/>
              <a:t>? Well, it turns out that, as humans, we find it very difficult to judge by eye what is and isn’t square. This isn’t surprising because…</a:t>
            </a:r>
            <a:endParaRPr lang="en-US" dirty="0"/>
          </a:p>
        </p:txBody>
      </p:sp>
      <p:sp>
        <p:nvSpPr>
          <p:cNvPr id="4" name="Slide Number Placeholder 3"/>
          <p:cNvSpPr>
            <a:spLocks noGrp="1"/>
          </p:cNvSpPr>
          <p:nvPr>
            <p:ph type="sldNum" sz="quarter" idx="10"/>
          </p:nvPr>
        </p:nvSpPr>
        <p:spPr/>
        <p:txBody>
          <a:bodyPr/>
          <a:lstStyle/>
          <a:p>
            <a:fld id="{B24C1F29-6BF2-F245-A511-2A5AE680FF62}" type="slidenum">
              <a:rPr lang="en-US" smtClean="0"/>
              <a:t>2</a:t>
            </a:fld>
            <a:endParaRPr lang="en-US"/>
          </a:p>
        </p:txBody>
      </p:sp>
    </p:spTree>
    <p:extLst>
      <p:ext uri="{BB962C8B-B14F-4D97-AF65-F5344CB8AC3E}">
        <p14:creationId xmlns:p14="http://schemas.microsoft.com/office/powerpoint/2010/main" val="2157582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nature, at the macro scale, the scale of the things that we see in our every day life, there’s no such thing as a perfect square.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That’s right, squares are a human creation, and they’re a very important creation that formed the foundation of a lot of human developments. </a:t>
            </a:r>
            <a:endParaRPr lang="en-US" baseline="0" dirty="0" smtClean="0"/>
          </a:p>
          <a:p>
            <a:endParaRPr lang="en-US" i="1" dirty="0" smtClean="0"/>
          </a:p>
          <a:p>
            <a:r>
              <a:rPr lang="en-US" i="1" dirty="0" smtClean="0"/>
              <a:t>I say ‘macro’ because I assume that there are perfect squares in molecular structures or something like that…? I feel that there would be something approaching a perfect square in some geological formations, but I thought using the qualifier of ‘perfect’ would keep me safe.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 https://</a:t>
            </a:r>
            <a:r>
              <a:rPr lang="en-US" dirty="0" err="1" smtClean="0"/>
              <a:t>upload.wikimedia.org</a:t>
            </a:r>
            <a:r>
              <a:rPr lang="en-US" dirty="0" smtClean="0"/>
              <a:t>/</a:t>
            </a:r>
            <a:r>
              <a:rPr lang="en-US" dirty="0" err="1" smtClean="0"/>
              <a:t>wikipedia</a:t>
            </a:r>
            <a:r>
              <a:rPr lang="en-US" dirty="0" smtClean="0"/>
              <a:t>/commons/6/65/</a:t>
            </a:r>
            <a:r>
              <a:rPr lang="en-US" dirty="0" err="1" smtClean="0"/>
              <a:t>Posts_Brook_from_Norvin_Green_State_Forest_Lower_Trail.jpg</a:t>
            </a:r>
            <a:endParaRPr lang="en-US" dirty="0" smtClean="0"/>
          </a:p>
          <a:p>
            <a:endParaRPr lang="en-US" dirty="0"/>
          </a:p>
        </p:txBody>
      </p:sp>
      <p:sp>
        <p:nvSpPr>
          <p:cNvPr id="4" name="Slide Number Placeholder 3"/>
          <p:cNvSpPr>
            <a:spLocks noGrp="1"/>
          </p:cNvSpPr>
          <p:nvPr>
            <p:ph type="sldNum" sz="quarter" idx="10"/>
          </p:nvPr>
        </p:nvSpPr>
        <p:spPr/>
        <p:txBody>
          <a:bodyPr/>
          <a:lstStyle/>
          <a:p>
            <a:fld id="{B24C1F29-6BF2-F245-A511-2A5AE680FF62}" type="slidenum">
              <a:rPr lang="en-US" smtClean="0"/>
              <a:t>3</a:t>
            </a:fld>
            <a:endParaRPr lang="en-US"/>
          </a:p>
        </p:txBody>
      </p:sp>
    </p:spTree>
    <p:extLst>
      <p:ext uri="{BB962C8B-B14F-4D97-AF65-F5344CB8AC3E}">
        <p14:creationId xmlns:p14="http://schemas.microsoft.com/office/powerpoint/2010/main" val="388679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an ancient </a:t>
            </a:r>
            <a:r>
              <a:rPr lang="en-US" dirty="0" err="1" smtClean="0"/>
              <a:t>mesopotamian</a:t>
            </a:r>
            <a:r>
              <a:rPr lang="en-US" dirty="0" smtClean="0"/>
              <a:t> ziggurat, build in about 2300 BC. </a:t>
            </a:r>
            <a:r>
              <a:rPr lang="en-US" dirty="0" err="1" smtClean="0"/>
              <a:t>Zigurrats</a:t>
            </a:r>
            <a:r>
              <a:rPr lang="en-US" dirty="0" smtClean="0"/>
              <a:t> were the precursors of the pyramids, that means they are the things that came before the pyramids, and you can see how important it would have been for the builders to be able to know what is and isn’t square. Imagine if they started building at this corner down here (indicating bottom left corner) but the two walls they were building in this direction (along front face) and this direction (along LHS face) weren’t exactly at right angles to each other. Would anyone like to raise their hand and share what they think would have happened?</a:t>
            </a:r>
          </a:p>
          <a:p>
            <a:endParaRPr lang="en-US" dirty="0" smtClean="0"/>
          </a:p>
          <a:p>
            <a:r>
              <a:rPr lang="en-US" i="1" dirty="0" smtClean="0"/>
              <a:t>in class I actually just told students what would have happened, they far corner wouldn't have lined up, but an observer in my class suggested that this could have been a good opportunity to ask a question.</a:t>
            </a:r>
          </a:p>
          <a:p>
            <a:endParaRPr lang="en-US" dirty="0" smtClean="0"/>
          </a:p>
          <a:p>
            <a:r>
              <a:rPr lang="en-US" dirty="0" smtClean="0"/>
              <a:t>Narration: So… how did these ancient </a:t>
            </a:r>
            <a:r>
              <a:rPr lang="en-US" dirty="0" err="1" smtClean="0"/>
              <a:t>Mesapotamians</a:t>
            </a:r>
            <a:r>
              <a:rPr lang="en-US" dirty="0" smtClean="0"/>
              <a:t> know what was and what wasn’t square</a:t>
            </a:r>
            <a:r>
              <a:rPr lang="en-US" dirty="0" smtClean="0"/>
              <a:t>?</a:t>
            </a:r>
          </a:p>
          <a:p>
            <a:endParaRPr lang="en-US" dirty="0" smtClean="0"/>
          </a:p>
          <a:p>
            <a:r>
              <a:rPr lang="en-US" dirty="0" smtClean="0"/>
              <a:t>Image</a:t>
            </a:r>
            <a:r>
              <a:rPr lang="en-US" baseline="0" dirty="0" smtClean="0"/>
              <a:t> source: http://</a:t>
            </a:r>
            <a:r>
              <a:rPr lang="en-US" baseline="0" dirty="0" err="1" smtClean="0"/>
              <a:t>www.architecture-student.com</a:t>
            </a:r>
            <a:r>
              <a:rPr lang="en-US" baseline="0" dirty="0" smtClean="0"/>
              <a:t>/architecture/architectural-styles-evolution-of-architecture/</a:t>
            </a:r>
            <a:endParaRPr lang="en-US" dirty="0" smtClean="0"/>
          </a:p>
          <a:p>
            <a:endParaRPr lang="en-US" dirty="0"/>
          </a:p>
        </p:txBody>
      </p:sp>
      <p:sp>
        <p:nvSpPr>
          <p:cNvPr id="4" name="Slide Number Placeholder 3"/>
          <p:cNvSpPr>
            <a:spLocks noGrp="1"/>
          </p:cNvSpPr>
          <p:nvPr>
            <p:ph type="sldNum" sz="quarter" idx="10"/>
          </p:nvPr>
        </p:nvSpPr>
        <p:spPr/>
        <p:txBody>
          <a:bodyPr/>
          <a:lstStyle/>
          <a:p>
            <a:fld id="{B24C1F29-6BF2-F245-A511-2A5AE680FF62}" type="slidenum">
              <a:rPr lang="en-US" smtClean="0"/>
              <a:t>4</a:t>
            </a:fld>
            <a:endParaRPr lang="en-US"/>
          </a:p>
        </p:txBody>
      </p:sp>
    </p:spTree>
    <p:extLst>
      <p:ext uri="{BB962C8B-B14F-4D97-AF65-F5344CB8AC3E}">
        <p14:creationId xmlns:p14="http://schemas.microsoft.com/office/powerpoint/2010/main" val="3310197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Read appearing text.</a:t>
            </a:r>
          </a:p>
          <a:p>
            <a:endParaRPr lang="en-US" i="1" dirty="0" smtClean="0"/>
          </a:p>
          <a:p>
            <a:r>
              <a:rPr lang="en-US" i="0" dirty="0" smtClean="0"/>
              <a:t>This is some text from an ancient Babylonian tablet, that’s a big piece</a:t>
            </a:r>
            <a:r>
              <a:rPr lang="en-US" i="0" baseline="0" dirty="0" smtClean="0"/>
              <a:t> of stone with things carved in it. And it comes from a time a bit after that ziggurat that we were just looking at. </a:t>
            </a:r>
          </a:p>
          <a:p>
            <a:endParaRPr lang="en-US" i="0" baseline="0" dirty="0" smtClean="0"/>
          </a:p>
          <a:p>
            <a:r>
              <a:rPr lang="en-US" i="0" baseline="0" dirty="0" smtClean="0"/>
              <a:t>What were they talking about… any ideas?</a:t>
            </a:r>
          </a:p>
          <a:p>
            <a:endParaRPr lang="en-US" i="0" baseline="0" dirty="0" smtClean="0"/>
          </a:p>
          <a:p>
            <a:r>
              <a:rPr lang="en-US" i="0" baseline="0" dirty="0" smtClean="0"/>
              <a:t>Well, it turns out that what they were talking about is the construction of a shape like this one. (</a:t>
            </a:r>
            <a:r>
              <a:rPr lang="en-US" i="1" baseline="0" dirty="0" smtClean="0"/>
              <a:t>re-read to describe shape</a:t>
            </a:r>
            <a:r>
              <a:rPr lang="en-US" i="0" baseline="0" dirty="0" smtClean="0"/>
              <a:t>)</a:t>
            </a:r>
          </a:p>
          <a:p>
            <a:endParaRPr lang="en-US" i="0" baseline="0" dirty="0" smtClean="0"/>
          </a:p>
          <a:p>
            <a:r>
              <a:rPr lang="en-US" i="0" baseline="0" dirty="0" smtClean="0"/>
              <a:t>And it turns out that if you construct a triangle of  side lengths 3, 4, 5, you’ll always end up with a right angled triangle.</a:t>
            </a:r>
          </a:p>
          <a:p>
            <a:endParaRPr lang="en-US" i="0" baseline="0" dirty="0" smtClean="0"/>
          </a:p>
          <a:p>
            <a:r>
              <a:rPr lang="en-US" i="0" baseline="0" dirty="0" smtClean="0"/>
              <a:t>Now, considering this text, Is there anything that particularly strikes you about </a:t>
            </a:r>
            <a:r>
              <a:rPr lang="en-US" i="0" baseline="0" dirty="0" err="1" smtClean="0"/>
              <a:t>iit</a:t>
            </a:r>
            <a:r>
              <a:rPr lang="en-US" i="0" baseline="0" dirty="0" smtClean="0"/>
              <a:t>?</a:t>
            </a:r>
          </a:p>
          <a:p>
            <a:endParaRPr lang="en-US" i="0" baseline="0" dirty="0" smtClean="0"/>
          </a:p>
          <a:p>
            <a:r>
              <a:rPr lang="en-US" i="0" baseline="0" dirty="0" smtClean="0"/>
              <a:t>Well, there were two things that struck me when I first read it. The first was that these people thought that this idea was important enough for someone to bother to sit down with a hammer and chisel and carve the idea into stone. And the next thing that struck me was that this civilization obviously hadn’t developed the mathematical formalisms that we use today. So instead of writing four squared to represent four times four, they had to write out the word ‘times’. How slow!</a:t>
            </a:r>
          </a:p>
          <a:p>
            <a:endParaRPr lang="en-US" i="0" baseline="0" dirty="0" smtClean="0"/>
          </a:p>
          <a:p>
            <a:r>
              <a:rPr lang="en-US" i="0" baseline="0" dirty="0" smtClean="0"/>
              <a:t>This 3, 4, 5 combination is only one of many combinations of side lengths that generate a right angled triangle. Here’s a list of a few other combinations. </a:t>
            </a:r>
          </a:p>
          <a:p>
            <a:endParaRPr lang="en-US" i="0" baseline="0" dirty="0" smtClean="0"/>
          </a:p>
          <a:p>
            <a:r>
              <a:rPr lang="en-US" i="0" baseline="0" dirty="0" smtClean="0"/>
              <a:t>These combinations are called ‘Pythagorean triplets’</a:t>
            </a:r>
          </a:p>
          <a:p>
            <a:endParaRPr lang="en-US" i="0" baseline="0" dirty="0" smtClean="0"/>
          </a:p>
          <a:p>
            <a:r>
              <a:rPr lang="en-US" i="0" baseline="0" dirty="0" smtClean="0"/>
              <a:t>And each of these combinations could have been used by the ancient Babylonians and Egyptians to construct things in ways that ensured that they were square. </a:t>
            </a:r>
          </a:p>
          <a:p>
            <a:endParaRPr lang="en-US" i="0" baseline="0" dirty="0" smtClean="0"/>
          </a:p>
          <a:p>
            <a:r>
              <a:rPr lang="en-US" i="0" baseline="0" dirty="0" smtClean="0"/>
              <a:t>The moral of this story is that this idea of ‘Pythagoras’ theorem’ was known about well before Pythagoras was around, he was born in 571 BC and that ziggurat that we saw before </a:t>
            </a:r>
            <a:r>
              <a:rPr lang="en-US" i="0" baseline="0" smtClean="0"/>
              <a:t>was from 2300 BC!</a:t>
            </a:r>
            <a:endParaRPr lang="en-US" i="0" dirty="0" smtClean="0"/>
          </a:p>
          <a:p>
            <a:endParaRPr lang="en-US" dirty="0" smtClean="0"/>
          </a:p>
          <a:p>
            <a:r>
              <a:rPr lang="en-US" dirty="0" smtClean="0"/>
              <a:t>Cartoon image source: http://</a:t>
            </a:r>
            <a:r>
              <a:rPr lang="en-US" dirty="0" err="1" smtClean="0"/>
              <a:t>wps.pearsoned.com.au</a:t>
            </a:r>
            <a:r>
              <a:rPr lang="en-US" dirty="0" smtClean="0"/>
              <a:t>/uaensm7/113/29093/7447945.cw/</a:t>
            </a:r>
            <a:r>
              <a:rPr lang="en-US" dirty="0" err="1" smtClean="0"/>
              <a:t>index.html</a:t>
            </a:r>
            <a:endParaRPr lang="en-US" dirty="0" smtClean="0"/>
          </a:p>
          <a:p>
            <a:r>
              <a:rPr lang="en-US" dirty="0" smtClean="0"/>
              <a:t>Pythagorean triplets source: http://</a:t>
            </a:r>
            <a:r>
              <a:rPr lang="en-US" dirty="0" err="1" smtClean="0"/>
              <a:t>www.friesian.com</a:t>
            </a:r>
            <a:r>
              <a:rPr lang="en-US" dirty="0" smtClean="0"/>
              <a:t>/</a:t>
            </a:r>
            <a:r>
              <a:rPr lang="en-US" dirty="0" err="1" smtClean="0"/>
              <a:t>pythag.htm</a:t>
            </a:r>
            <a:endParaRPr lang="en-US" dirty="0" smtClean="0"/>
          </a:p>
          <a:p>
            <a:r>
              <a:rPr lang="en-US" dirty="0" smtClean="0"/>
              <a:t>Text source: http://www-</a:t>
            </a:r>
            <a:r>
              <a:rPr lang="en-US" dirty="0" err="1" smtClean="0"/>
              <a:t>history.mcs.st</a:t>
            </a:r>
            <a:r>
              <a:rPr lang="en-US" dirty="0" smtClean="0"/>
              <a:t>-</a:t>
            </a:r>
            <a:r>
              <a:rPr lang="en-US" dirty="0" err="1" smtClean="0"/>
              <a:t>and.ac.uk</a:t>
            </a:r>
            <a:r>
              <a:rPr lang="en-US" dirty="0" smtClean="0"/>
              <a:t>/</a:t>
            </a:r>
            <a:r>
              <a:rPr lang="en-US" dirty="0" err="1" smtClean="0"/>
              <a:t>HistTopics</a:t>
            </a:r>
            <a:r>
              <a:rPr lang="en-US" dirty="0" smtClean="0"/>
              <a:t>/</a:t>
            </a:r>
            <a:r>
              <a:rPr lang="en-US" dirty="0" err="1" smtClean="0"/>
              <a:t>Babylonian_Pythagoras.html</a:t>
            </a:r>
            <a:r>
              <a:rPr lang="en-US" dirty="0" smtClean="0"/>
              <a:t> </a:t>
            </a:r>
          </a:p>
          <a:p>
            <a:endParaRPr lang="en-US" dirty="0"/>
          </a:p>
        </p:txBody>
      </p:sp>
      <p:sp>
        <p:nvSpPr>
          <p:cNvPr id="4" name="Slide Number Placeholder 3"/>
          <p:cNvSpPr>
            <a:spLocks noGrp="1"/>
          </p:cNvSpPr>
          <p:nvPr>
            <p:ph type="sldNum" sz="quarter" idx="10"/>
          </p:nvPr>
        </p:nvSpPr>
        <p:spPr/>
        <p:txBody>
          <a:bodyPr/>
          <a:lstStyle/>
          <a:p>
            <a:fld id="{B24C1F29-6BF2-F245-A511-2A5AE680FF62}" type="slidenum">
              <a:rPr lang="en-US" smtClean="0"/>
              <a:t>5</a:t>
            </a:fld>
            <a:endParaRPr lang="en-US"/>
          </a:p>
        </p:txBody>
      </p:sp>
    </p:spTree>
    <p:extLst>
      <p:ext uri="{BB962C8B-B14F-4D97-AF65-F5344CB8AC3E}">
        <p14:creationId xmlns:p14="http://schemas.microsoft.com/office/powerpoint/2010/main" val="136960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t>
            </a:r>
            <a:r>
              <a:rPr lang="en-US" dirty="0" err="1" smtClean="0"/>
              <a:t>history.mcs.st</a:t>
            </a:r>
            <a:r>
              <a:rPr lang="en-US" dirty="0" smtClean="0"/>
              <a:t>-</a:t>
            </a:r>
            <a:r>
              <a:rPr lang="en-US" dirty="0" err="1" smtClean="0"/>
              <a:t>and.ac.uk</a:t>
            </a:r>
            <a:r>
              <a:rPr lang="en-US" dirty="0" smtClean="0"/>
              <a:t>/</a:t>
            </a:r>
            <a:r>
              <a:rPr lang="en-US" dirty="0" err="1" smtClean="0"/>
              <a:t>HistTopics</a:t>
            </a:r>
            <a:r>
              <a:rPr lang="en-US" dirty="0" smtClean="0"/>
              <a:t>/</a:t>
            </a:r>
            <a:r>
              <a:rPr lang="en-US" dirty="0" err="1" smtClean="0"/>
              <a:t>Babylonian_Pythagoras.html</a:t>
            </a:r>
            <a:endParaRPr lang="en-US" dirty="0" smtClean="0"/>
          </a:p>
          <a:p>
            <a:r>
              <a:rPr lang="en-US" dirty="0" smtClean="0"/>
              <a:t>Plimpton tablet, 1800</a:t>
            </a:r>
            <a:r>
              <a:rPr lang="en-US" baseline="0" dirty="0" smtClean="0"/>
              <a:t> BC. </a:t>
            </a:r>
            <a:endParaRPr lang="en-US" dirty="0" smtClean="0"/>
          </a:p>
          <a:p>
            <a:endParaRPr lang="en-US" dirty="0"/>
          </a:p>
        </p:txBody>
      </p:sp>
      <p:sp>
        <p:nvSpPr>
          <p:cNvPr id="4" name="Slide Number Placeholder 3"/>
          <p:cNvSpPr>
            <a:spLocks noGrp="1"/>
          </p:cNvSpPr>
          <p:nvPr>
            <p:ph type="sldNum" sz="quarter" idx="10"/>
          </p:nvPr>
        </p:nvSpPr>
        <p:spPr/>
        <p:txBody>
          <a:bodyPr/>
          <a:lstStyle/>
          <a:p>
            <a:fld id="{B24C1F29-6BF2-F245-A511-2A5AE680FF62}" type="slidenum">
              <a:rPr lang="en-US" smtClean="0"/>
              <a:t>6</a:t>
            </a:fld>
            <a:endParaRPr lang="en-US"/>
          </a:p>
        </p:txBody>
      </p:sp>
    </p:spTree>
    <p:extLst>
      <p:ext uri="{BB962C8B-B14F-4D97-AF65-F5344CB8AC3E}">
        <p14:creationId xmlns:p14="http://schemas.microsoft.com/office/powerpoint/2010/main" val="3104779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an</a:t>
            </a:r>
            <a:r>
              <a:rPr lang="en-US" baseline="0" dirty="0" smtClean="0"/>
              <a:t> image for upload purposes. Find the clip here: https://</a:t>
            </a:r>
            <a:r>
              <a:rPr lang="en-US" baseline="0" dirty="0" err="1" smtClean="0"/>
              <a:t>www.youtube.com</a:t>
            </a:r>
            <a:r>
              <a:rPr lang="en-US" baseline="0" dirty="0" smtClean="0"/>
              <a:t>/</a:t>
            </a:r>
            <a:r>
              <a:rPr lang="en-US" baseline="0" dirty="0" err="1" smtClean="0"/>
              <a:t>watch?v</a:t>
            </a:r>
            <a:r>
              <a:rPr lang="en-US" baseline="0" dirty="0" smtClean="0"/>
              <a:t>=CAkMUdeB06o</a:t>
            </a:r>
            <a:endParaRPr lang="en-US" dirty="0"/>
          </a:p>
        </p:txBody>
      </p:sp>
      <p:sp>
        <p:nvSpPr>
          <p:cNvPr id="4" name="Slide Number Placeholder 3"/>
          <p:cNvSpPr>
            <a:spLocks noGrp="1"/>
          </p:cNvSpPr>
          <p:nvPr>
            <p:ph type="sldNum" sz="quarter" idx="10"/>
          </p:nvPr>
        </p:nvSpPr>
        <p:spPr/>
        <p:txBody>
          <a:bodyPr/>
          <a:lstStyle/>
          <a:p>
            <a:fld id="{B24C1F29-6BF2-F245-A511-2A5AE680FF62}" type="slidenum">
              <a:rPr lang="en-US" smtClean="0"/>
              <a:t>7</a:t>
            </a:fld>
            <a:endParaRPr lang="en-US"/>
          </a:p>
        </p:txBody>
      </p:sp>
    </p:spTree>
    <p:extLst>
      <p:ext uri="{BB962C8B-B14F-4D97-AF65-F5344CB8AC3E}">
        <p14:creationId xmlns:p14="http://schemas.microsoft.com/office/powerpoint/2010/main" val="290198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ew Topic">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377D533A-9B3E-1A48-8319-37E098DFC207}" type="datetimeFigureOut">
              <a:rPr lang="en-US" smtClean="0"/>
              <a:t>28/11/15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62825-E990-174D-8D60-28086EECC2FE}" type="slidenum">
              <a:rPr lang="en-US" smtClean="0"/>
              <a:t>‹#›</a:t>
            </a:fld>
            <a:endParaRPr lang="en-US"/>
          </a:p>
        </p:txBody>
      </p:sp>
    </p:spTree>
    <p:extLst>
      <p:ext uri="{BB962C8B-B14F-4D97-AF65-F5344CB8AC3E}">
        <p14:creationId xmlns:p14="http://schemas.microsoft.com/office/powerpoint/2010/main" val="189694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heav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82"/>
          </a:xfrm>
        </p:spPr>
        <p:txBody>
          <a:bodyPr/>
          <a:lstStyle/>
          <a:p>
            <a:endParaRPr lang="en-US" dirty="0"/>
          </a:p>
        </p:txBody>
      </p:sp>
      <p:sp>
        <p:nvSpPr>
          <p:cNvPr id="3" name="Content Placeholder 2"/>
          <p:cNvSpPr>
            <a:spLocks noGrp="1"/>
          </p:cNvSpPr>
          <p:nvPr>
            <p:ph idx="1"/>
          </p:nvPr>
        </p:nvSpPr>
        <p:spPr>
          <a:xfrm>
            <a:off x="-13488" y="712145"/>
            <a:ext cx="9157488" cy="579124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Date Placeholder 3"/>
          <p:cNvSpPr>
            <a:spLocks noGrp="1"/>
          </p:cNvSpPr>
          <p:nvPr>
            <p:ph type="dt" sz="half" idx="10"/>
          </p:nvPr>
        </p:nvSpPr>
        <p:spPr>
          <a:xfrm>
            <a:off x="-13488" y="6491778"/>
            <a:ext cx="2133600" cy="365125"/>
          </a:xfrm>
        </p:spPr>
        <p:txBody>
          <a:bodyPr/>
          <a:lstStyle/>
          <a:p>
            <a:fld id="{377D533A-9B3E-1A48-8319-37E098DFC207}" type="datetimeFigureOut">
              <a:rPr lang="en-US" smtClean="0"/>
              <a:t>28/11/15</a:t>
            </a:fld>
            <a:endParaRPr lang="en-US"/>
          </a:p>
        </p:txBody>
      </p:sp>
      <p:sp>
        <p:nvSpPr>
          <p:cNvPr id="5" name="Footer Placeholder 4"/>
          <p:cNvSpPr>
            <a:spLocks noGrp="1"/>
          </p:cNvSpPr>
          <p:nvPr>
            <p:ph type="ftr" sz="quarter" idx="11"/>
          </p:nvPr>
        </p:nvSpPr>
        <p:spPr>
          <a:xfrm>
            <a:off x="3124200" y="6503388"/>
            <a:ext cx="2895600" cy="365125"/>
          </a:xfrm>
        </p:spPr>
        <p:txBody>
          <a:bodyPr/>
          <a:lstStyle/>
          <a:p>
            <a:endParaRPr lang="en-US" dirty="0"/>
          </a:p>
        </p:txBody>
      </p:sp>
      <p:sp>
        <p:nvSpPr>
          <p:cNvPr id="6" name="Slide Number Placeholder 5"/>
          <p:cNvSpPr>
            <a:spLocks noGrp="1"/>
          </p:cNvSpPr>
          <p:nvPr>
            <p:ph type="sldNum" sz="quarter" idx="12"/>
          </p:nvPr>
        </p:nvSpPr>
        <p:spPr>
          <a:xfrm>
            <a:off x="7010400" y="6492875"/>
            <a:ext cx="2133600" cy="365125"/>
          </a:xfrm>
        </p:spPr>
        <p:txBody>
          <a:bodyPr/>
          <a:lstStyle/>
          <a:p>
            <a:fld id="{FD462825-E990-174D-8D60-28086EECC2FE}" type="slidenum">
              <a:rPr lang="en-US" smtClean="0"/>
              <a:t>‹#›</a:t>
            </a:fld>
            <a:endParaRPr lang="en-US"/>
          </a:p>
        </p:txBody>
      </p:sp>
    </p:spTree>
    <p:extLst>
      <p:ext uri="{BB962C8B-B14F-4D97-AF65-F5344CB8AC3E}">
        <p14:creationId xmlns:p14="http://schemas.microsoft.com/office/powerpoint/2010/main" val="185974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icro-re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692682"/>
          </a:xfrm>
        </p:spPr>
        <p:txBody>
          <a:bodyPr/>
          <a:lstStyle/>
          <a:p>
            <a:r>
              <a:rPr lang="en-AU" dirty="0" smtClean="0"/>
              <a:t>Micro-revision</a:t>
            </a:r>
            <a:endParaRPr lang="en-US" dirty="0"/>
          </a:p>
        </p:txBody>
      </p:sp>
      <p:sp>
        <p:nvSpPr>
          <p:cNvPr id="3" name="Content Placeholder 2"/>
          <p:cNvSpPr>
            <a:spLocks noGrp="1"/>
          </p:cNvSpPr>
          <p:nvPr>
            <p:ph idx="1"/>
          </p:nvPr>
        </p:nvSpPr>
        <p:spPr>
          <a:xfrm>
            <a:off x="-13488" y="712145"/>
            <a:ext cx="9157488" cy="579124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Date Placeholder 3"/>
          <p:cNvSpPr>
            <a:spLocks noGrp="1"/>
          </p:cNvSpPr>
          <p:nvPr>
            <p:ph type="dt" sz="half" idx="10"/>
          </p:nvPr>
        </p:nvSpPr>
        <p:spPr>
          <a:xfrm>
            <a:off x="-13488" y="6491778"/>
            <a:ext cx="2133600" cy="365125"/>
          </a:xfrm>
        </p:spPr>
        <p:txBody>
          <a:bodyPr/>
          <a:lstStyle/>
          <a:p>
            <a:fld id="{377D533A-9B3E-1A48-8319-37E098DFC207}" type="datetimeFigureOut">
              <a:rPr lang="en-US" smtClean="0"/>
              <a:t>28/11/15</a:t>
            </a:fld>
            <a:endParaRPr lang="en-US"/>
          </a:p>
        </p:txBody>
      </p:sp>
      <p:sp>
        <p:nvSpPr>
          <p:cNvPr id="5" name="Footer Placeholder 4"/>
          <p:cNvSpPr>
            <a:spLocks noGrp="1"/>
          </p:cNvSpPr>
          <p:nvPr>
            <p:ph type="ftr" sz="quarter" idx="11"/>
          </p:nvPr>
        </p:nvSpPr>
        <p:spPr>
          <a:xfrm>
            <a:off x="3124200" y="6503388"/>
            <a:ext cx="2895600" cy="365125"/>
          </a:xfrm>
        </p:spPr>
        <p:txBody>
          <a:bodyPr/>
          <a:lstStyle/>
          <a:p>
            <a:endParaRPr lang="en-US" dirty="0"/>
          </a:p>
        </p:txBody>
      </p:sp>
      <p:sp>
        <p:nvSpPr>
          <p:cNvPr id="6" name="Slide Number Placeholder 5"/>
          <p:cNvSpPr>
            <a:spLocks noGrp="1"/>
          </p:cNvSpPr>
          <p:nvPr>
            <p:ph type="sldNum" sz="quarter" idx="12"/>
          </p:nvPr>
        </p:nvSpPr>
        <p:spPr>
          <a:xfrm>
            <a:off x="7010400" y="6492875"/>
            <a:ext cx="2133600" cy="365125"/>
          </a:xfrm>
        </p:spPr>
        <p:txBody>
          <a:bodyPr/>
          <a:lstStyle/>
          <a:p>
            <a:fld id="{FD462825-E990-174D-8D60-28086EECC2FE}" type="slidenum">
              <a:rPr lang="en-US" smtClean="0"/>
              <a:t>‹#›</a:t>
            </a:fld>
            <a:endParaRPr lang="en-US"/>
          </a:p>
        </p:txBody>
      </p:sp>
      <p:pic>
        <p:nvPicPr>
          <p:cNvPr id="7" name="Picture 6"/>
          <p:cNvPicPr>
            <a:picLocks noChangeAspect="1"/>
          </p:cNvPicPr>
          <p:nvPr userDrawn="1"/>
        </p:nvPicPr>
        <p:blipFill>
          <a:blip r:embed="rId2"/>
          <a:stretch>
            <a:fillRect/>
          </a:stretch>
        </p:blipFill>
        <p:spPr>
          <a:xfrm>
            <a:off x="8106769" y="8875"/>
            <a:ext cx="1036898" cy="1427128"/>
          </a:xfrm>
          <a:prstGeom prst="rect">
            <a:avLst/>
          </a:prstGeom>
        </p:spPr>
      </p:pic>
    </p:spTree>
    <p:extLst>
      <p:ext uri="{BB962C8B-B14F-4D97-AF65-F5344CB8AC3E}">
        <p14:creationId xmlns:p14="http://schemas.microsoft.com/office/powerpoint/2010/main" val="848306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Key poi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692682"/>
          </a:xfrm>
        </p:spPr>
        <p:txBody>
          <a:bodyPr/>
          <a:lstStyle/>
          <a:p>
            <a:r>
              <a:rPr lang="en-AU" dirty="0" smtClean="0"/>
              <a:t>Key point!</a:t>
            </a:r>
            <a:endParaRPr lang="en-US" dirty="0"/>
          </a:p>
        </p:txBody>
      </p:sp>
      <p:sp>
        <p:nvSpPr>
          <p:cNvPr id="3" name="Content Placeholder 2"/>
          <p:cNvSpPr>
            <a:spLocks noGrp="1"/>
          </p:cNvSpPr>
          <p:nvPr>
            <p:ph idx="1"/>
          </p:nvPr>
        </p:nvSpPr>
        <p:spPr>
          <a:xfrm>
            <a:off x="-13488" y="712145"/>
            <a:ext cx="9157488" cy="579124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Date Placeholder 3"/>
          <p:cNvSpPr>
            <a:spLocks noGrp="1"/>
          </p:cNvSpPr>
          <p:nvPr>
            <p:ph type="dt" sz="half" idx="10"/>
          </p:nvPr>
        </p:nvSpPr>
        <p:spPr>
          <a:xfrm>
            <a:off x="-13488" y="6491778"/>
            <a:ext cx="2133600" cy="365125"/>
          </a:xfrm>
        </p:spPr>
        <p:txBody>
          <a:bodyPr/>
          <a:lstStyle/>
          <a:p>
            <a:fld id="{377D533A-9B3E-1A48-8319-37E098DFC207}" type="datetimeFigureOut">
              <a:rPr lang="en-US" smtClean="0"/>
              <a:t>28/11/15</a:t>
            </a:fld>
            <a:endParaRPr lang="en-US"/>
          </a:p>
        </p:txBody>
      </p:sp>
      <p:sp>
        <p:nvSpPr>
          <p:cNvPr id="5" name="Footer Placeholder 4"/>
          <p:cNvSpPr>
            <a:spLocks noGrp="1"/>
          </p:cNvSpPr>
          <p:nvPr>
            <p:ph type="ftr" sz="quarter" idx="11"/>
          </p:nvPr>
        </p:nvSpPr>
        <p:spPr>
          <a:xfrm>
            <a:off x="3124200" y="6503388"/>
            <a:ext cx="2895600" cy="365125"/>
          </a:xfrm>
        </p:spPr>
        <p:txBody>
          <a:bodyPr/>
          <a:lstStyle/>
          <a:p>
            <a:endParaRPr lang="en-US" dirty="0"/>
          </a:p>
        </p:txBody>
      </p:sp>
      <p:sp>
        <p:nvSpPr>
          <p:cNvPr id="6" name="Slide Number Placeholder 5"/>
          <p:cNvSpPr>
            <a:spLocks noGrp="1"/>
          </p:cNvSpPr>
          <p:nvPr>
            <p:ph type="sldNum" sz="quarter" idx="12"/>
          </p:nvPr>
        </p:nvSpPr>
        <p:spPr>
          <a:xfrm>
            <a:off x="7010400" y="6492875"/>
            <a:ext cx="2133600" cy="365125"/>
          </a:xfrm>
        </p:spPr>
        <p:txBody>
          <a:bodyPr/>
          <a:lstStyle/>
          <a:p>
            <a:fld id="{FD462825-E990-174D-8D60-28086EECC2FE}" type="slidenum">
              <a:rPr lang="en-US" smtClean="0"/>
              <a:t>‹#›</a:t>
            </a:fld>
            <a:endParaRPr lang="en-US"/>
          </a:p>
        </p:txBody>
      </p:sp>
      <p:pic>
        <p:nvPicPr>
          <p:cNvPr id="8" name="Picture 7"/>
          <p:cNvPicPr>
            <a:picLocks noChangeAspect="1"/>
          </p:cNvPicPr>
          <p:nvPr userDrawn="1"/>
        </p:nvPicPr>
        <p:blipFill>
          <a:blip r:embed="rId2"/>
          <a:stretch>
            <a:fillRect/>
          </a:stretch>
        </p:blipFill>
        <p:spPr>
          <a:xfrm>
            <a:off x="603900" y="8875"/>
            <a:ext cx="1977111" cy="625272"/>
          </a:xfrm>
          <a:prstGeom prst="rect">
            <a:avLst/>
          </a:prstGeom>
        </p:spPr>
      </p:pic>
      <p:pic>
        <p:nvPicPr>
          <p:cNvPr id="9" name="Picture 8"/>
          <p:cNvPicPr>
            <a:picLocks noChangeAspect="1"/>
          </p:cNvPicPr>
          <p:nvPr userDrawn="1"/>
        </p:nvPicPr>
        <p:blipFill>
          <a:blip r:embed="rId3"/>
          <a:stretch>
            <a:fillRect/>
          </a:stretch>
        </p:blipFill>
        <p:spPr>
          <a:xfrm>
            <a:off x="8178042" y="0"/>
            <a:ext cx="965958" cy="965958"/>
          </a:xfrm>
          <a:prstGeom prst="rect">
            <a:avLst/>
          </a:prstGeom>
        </p:spPr>
      </p:pic>
    </p:spTree>
    <p:extLst>
      <p:ext uri="{BB962C8B-B14F-4D97-AF65-F5344CB8AC3E}">
        <p14:creationId xmlns:p14="http://schemas.microsoft.com/office/powerpoint/2010/main" val="2520311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692682"/>
            <a:ext cx="4648200" cy="56636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Date Placeholder 4"/>
          <p:cNvSpPr>
            <a:spLocks noGrp="1"/>
          </p:cNvSpPr>
          <p:nvPr>
            <p:ph type="dt" sz="half" idx="10"/>
          </p:nvPr>
        </p:nvSpPr>
        <p:spPr>
          <a:xfrm>
            <a:off x="0" y="6489584"/>
            <a:ext cx="2133600" cy="365125"/>
          </a:xfrm>
        </p:spPr>
        <p:txBody>
          <a:bodyPr/>
          <a:lstStyle/>
          <a:p>
            <a:fld id="{377D533A-9B3E-1A48-8319-37E098DFC207}" type="datetimeFigureOut">
              <a:rPr lang="en-US" smtClean="0"/>
              <a:t>28/11/15</a:t>
            </a:fld>
            <a:endParaRPr lang="en-US"/>
          </a:p>
        </p:txBody>
      </p:sp>
      <p:sp>
        <p:nvSpPr>
          <p:cNvPr id="6" name="Footer Placeholder 5"/>
          <p:cNvSpPr>
            <a:spLocks noGrp="1"/>
          </p:cNvSpPr>
          <p:nvPr>
            <p:ph type="ftr" sz="quarter" idx="11"/>
          </p:nvPr>
        </p:nvSpPr>
        <p:spPr>
          <a:xfrm>
            <a:off x="3124200" y="6490681"/>
            <a:ext cx="2895600" cy="365125"/>
          </a:xfrm>
        </p:spPr>
        <p:txBody>
          <a:bodyPr/>
          <a:lstStyle/>
          <a:p>
            <a:endParaRPr lang="en-US" dirty="0"/>
          </a:p>
        </p:txBody>
      </p:sp>
      <p:sp>
        <p:nvSpPr>
          <p:cNvPr id="7" name="Slide Number Placeholder 6"/>
          <p:cNvSpPr>
            <a:spLocks noGrp="1"/>
          </p:cNvSpPr>
          <p:nvPr>
            <p:ph type="sldNum" sz="quarter" idx="12"/>
          </p:nvPr>
        </p:nvSpPr>
        <p:spPr>
          <a:xfrm>
            <a:off x="7010400" y="6491778"/>
            <a:ext cx="2133600" cy="365125"/>
          </a:xfrm>
        </p:spPr>
        <p:txBody>
          <a:bodyPr/>
          <a:lstStyle/>
          <a:p>
            <a:fld id="{FD462825-E990-174D-8D60-28086EECC2FE}" type="slidenum">
              <a:rPr lang="en-US" smtClean="0"/>
              <a:t>‹#›</a:t>
            </a:fld>
            <a:endParaRPr lang="en-US"/>
          </a:p>
        </p:txBody>
      </p:sp>
      <p:sp>
        <p:nvSpPr>
          <p:cNvPr id="8" name="Title 1"/>
          <p:cNvSpPr txBox="1">
            <a:spLocks/>
          </p:cNvSpPr>
          <p:nvPr userDrawn="1"/>
        </p:nvSpPr>
        <p:spPr>
          <a:xfrm>
            <a:off x="0" y="0"/>
            <a:ext cx="9144000" cy="69268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9" name="Picture 8"/>
          <p:cNvPicPr>
            <a:picLocks noChangeAspect="1"/>
          </p:cNvPicPr>
          <p:nvPr userDrawn="1"/>
        </p:nvPicPr>
        <p:blipFill>
          <a:blip r:embed="rId2"/>
          <a:stretch>
            <a:fillRect/>
          </a:stretch>
        </p:blipFill>
        <p:spPr>
          <a:xfrm>
            <a:off x="4742372" y="1181112"/>
            <a:ext cx="4186428" cy="4173856"/>
          </a:xfrm>
          <a:prstGeom prst="rect">
            <a:avLst/>
          </a:prstGeom>
        </p:spPr>
      </p:pic>
      <p:sp>
        <p:nvSpPr>
          <p:cNvPr id="10" name="TextBox 9"/>
          <p:cNvSpPr txBox="1"/>
          <p:nvPr userDrawn="1"/>
        </p:nvSpPr>
        <p:spPr>
          <a:xfrm>
            <a:off x="4902259" y="896935"/>
            <a:ext cx="289149" cy="369332"/>
          </a:xfrm>
          <a:prstGeom prst="rect">
            <a:avLst/>
          </a:prstGeom>
          <a:noFill/>
        </p:spPr>
        <p:txBody>
          <a:bodyPr wrap="none" rtlCol="0">
            <a:spAutoFit/>
          </a:bodyPr>
          <a:lstStyle/>
          <a:p>
            <a:r>
              <a:rPr lang="en-US" dirty="0" smtClean="0"/>
              <a:t>y</a:t>
            </a:r>
            <a:endParaRPr lang="en-US" dirty="0"/>
          </a:p>
        </p:txBody>
      </p:sp>
      <p:sp>
        <p:nvSpPr>
          <p:cNvPr id="11" name="TextBox 10"/>
          <p:cNvSpPr txBox="1"/>
          <p:nvPr userDrawn="1"/>
        </p:nvSpPr>
        <p:spPr>
          <a:xfrm>
            <a:off x="8856742" y="4866537"/>
            <a:ext cx="287258" cy="369332"/>
          </a:xfrm>
          <a:prstGeom prst="rect">
            <a:avLst/>
          </a:prstGeom>
          <a:noFill/>
        </p:spPr>
        <p:txBody>
          <a:bodyPr wrap="none" rtlCol="0">
            <a:spAutoFit/>
          </a:bodyPr>
          <a:lstStyle/>
          <a:p>
            <a:r>
              <a:rPr lang="en-US" dirty="0" smtClean="0"/>
              <a:t>x</a:t>
            </a:r>
            <a:endParaRPr lang="en-US" dirty="0"/>
          </a:p>
        </p:txBody>
      </p:sp>
      <p:sp>
        <p:nvSpPr>
          <p:cNvPr id="12" name="Title 1"/>
          <p:cNvSpPr>
            <a:spLocks noGrp="1"/>
          </p:cNvSpPr>
          <p:nvPr>
            <p:ph type="title"/>
          </p:nvPr>
        </p:nvSpPr>
        <p:spPr>
          <a:xfrm>
            <a:off x="8085" y="8070"/>
            <a:ext cx="9144000" cy="692682"/>
          </a:xfrm>
        </p:spPr>
        <p:txBody>
          <a:bodyPr/>
          <a:lstStyle/>
          <a:p>
            <a:endParaRPr lang="en-US" dirty="0"/>
          </a:p>
        </p:txBody>
      </p:sp>
    </p:spTree>
    <p:extLst>
      <p:ext uri="{BB962C8B-B14F-4D97-AF65-F5344CB8AC3E}">
        <p14:creationId xmlns:p14="http://schemas.microsoft.com/office/powerpoint/2010/main" val="15468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Graph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692682"/>
            <a:ext cx="4648200" cy="56636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Date Placeholder 4"/>
          <p:cNvSpPr>
            <a:spLocks noGrp="1"/>
          </p:cNvSpPr>
          <p:nvPr>
            <p:ph type="dt" sz="half" idx="10"/>
          </p:nvPr>
        </p:nvSpPr>
        <p:spPr>
          <a:xfrm>
            <a:off x="0" y="6489584"/>
            <a:ext cx="2133600" cy="365125"/>
          </a:xfrm>
        </p:spPr>
        <p:txBody>
          <a:bodyPr/>
          <a:lstStyle/>
          <a:p>
            <a:fld id="{377D533A-9B3E-1A48-8319-37E098DFC207}" type="datetimeFigureOut">
              <a:rPr lang="en-US" smtClean="0"/>
              <a:t>28/11/15</a:t>
            </a:fld>
            <a:endParaRPr lang="en-US"/>
          </a:p>
        </p:txBody>
      </p:sp>
      <p:sp>
        <p:nvSpPr>
          <p:cNvPr id="6" name="Footer Placeholder 5"/>
          <p:cNvSpPr>
            <a:spLocks noGrp="1"/>
          </p:cNvSpPr>
          <p:nvPr>
            <p:ph type="ftr" sz="quarter" idx="11"/>
          </p:nvPr>
        </p:nvSpPr>
        <p:spPr>
          <a:xfrm>
            <a:off x="3124200" y="6490681"/>
            <a:ext cx="2895600" cy="365125"/>
          </a:xfrm>
        </p:spPr>
        <p:txBody>
          <a:bodyPr/>
          <a:lstStyle/>
          <a:p>
            <a:endParaRPr lang="en-US" dirty="0"/>
          </a:p>
        </p:txBody>
      </p:sp>
      <p:sp>
        <p:nvSpPr>
          <p:cNvPr id="7" name="Slide Number Placeholder 6"/>
          <p:cNvSpPr>
            <a:spLocks noGrp="1"/>
          </p:cNvSpPr>
          <p:nvPr>
            <p:ph type="sldNum" sz="quarter" idx="12"/>
          </p:nvPr>
        </p:nvSpPr>
        <p:spPr>
          <a:xfrm>
            <a:off x="7010400" y="6491778"/>
            <a:ext cx="2133600" cy="365125"/>
          </a:xfrm>
        </p:spPr>
        <p:txBody>
          <a:bodyPr/>
          <a:lstStyle/>
          <a:p>
            <a:fld id="{FD462825-E990-174D-8D60-28086EECC2FE}" type="slidenum">
              <a:rPr lang="en-US" smtClean="0"/>
              <a:t>‹#›</a:t>
            </a:fld>
            <a:endParaRPr lang="en-US"/>
          </a:p>
        </p:txBody>
      </p:sp>
      <p:sp>
        <p:nvSpPr>
          <p:cNvPr id="8" name="Title 1"/>
          <p:cNvSpPr txBox="1">
            <a:spLocks/>
          </p:cNvSpPr>
          <p:nvPr userDrawn="1"/>
        </p:nvSpPr>
        <p:spPr>
          <a:xfrm>
            <a:off x="0" y="0"/>
            <a:ext cx="9144000" cy="69268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9" name="Picture 8"/>
          <p:cNvPicPr>
            <a:picLocks noChangeAspect="1"/>
          </p:cNvPicPr>
          <p:nvPr userDrawn="1"/>
        </p:nvPicPr>
        <p:blipFill>
          <a:blip r:embed="rId2"/>
          <a:stretch>
            <a:fillRect/>
          </a:stretch>
        </p:blipFill>
        <p:spPr>
          <a:xfrm>
            <a:off x="4742372" y="1181112"/>
            <a:ext cx="4186428" cy="4173856"/>
          </a:xfrm>
          <a:prstGeom prst="rect">
            <a:avLst/>
          </a:prstGeom>
        </p:spPr>
      </p:pic>
      <p:sp>
        <p:nvSpPr>
          <p:cNvPr id="10" name="TextBox 9"/>
          <p:cNvSpPr txBox="1"/>
          <p:nvPr userDrawn="1"/>
        </p:nvSpPr>
        <p:spPr>
          <a:xfrm>
            <a:off x="4902259" y="896935"/>
            <a:ext cx="289149" cy="369332"/>
          </a:xfrm>
          <a:prstGeom prst="rect">
            <a:avLst/>
          </a:prstGeom>
          <a:noFill/>
        </p:spPr>
        <p:txBody>
          <a:bodyPr wrap="none" rtlCol="0">
            <a:spAutoFit/>
          </a:bodyPr>
          <a:lstStyle/>
          <a:p>
            <a:r>
              <a:rPr lang="en-US" dirty="0" smtClean="0"/>
              <a:t>y</a:t>
            </a:r>
            <a:endParaRPr lang="en-US" dirty="0"/>
          </a:p>
        </p:txBody>
      </p:sp>
      <p:sp>
        <p:nvSpPr>
          <p:cNvPr id="11" name="TextBox 10"/>
          <p:cNvSpPr txBox="1"/>
          <p:nvPr userDrawn="1"/>
        </p:nvSpPr>
        <p:spPr>
          <a:xfrm>
            <a:off x="8856742" y="4866537"/>
            <a:ext cx="287258" cy="369332"/>
          </a:xfrm>
          <a:prstGeom prst="rect">
            <a:avLst/>
          </a:prstGeom>
          <a:noFill/>
        </p:spPr>
        <p:txBody>
          <a:bodyPr wrap="none" rtlCol="0">
            <a:spAutoFit/>
          </a:bodyPr>
          <a:lstStyle/>
          <a:p>
            <a:r>
              <a:rPr lang="en-US" dirty="0" smtClean="0"/>
              <a:t>x</a:t>
            </a:r>
            <a:endParaRPr lang="en-US" dirty="0"/>
          </a:p>
        </p:txBody>
      </p:sp>
      <p:pic>
        <p:nvPicPr>
          <p:cNvPr id="12" name="Picture 11"/>
          <p:cNvPicPr>
            <a:picLocks noChangeAspect="1"/>
          </p:cNvPicPr>
          <p:nvPr userDrawn="1"/>
        </p:nvPicPr>
        <p:blipFill>
          <a:blip r:embed="rId3"/>
          <a:stretch>
            <a:fillRect/>
          </a:stretch>
        </p:blipFill>
        <p:spPr>
          <a:xfrm>
            <a:off x="8106769" y="8875"/>
            <a:ext cx="1036898" cy="1427128"/>
          </a:xfrm>
          <a:prstGeom prst="rect">
            <a:avLst/>
          </a:prstGeom>
        </p:spPr>
      </p:pic>
      <p:sp>
        <p:nvSpPr>
          <p:cNvPr id="13" name="Title 1"/>
          <p:cNvSpPr>
            <a:spLocks noGrp="1"/>
          </p:cNvSpPr>
          <p:nvPr>
            <p:ph type="title"/>
          </p:nvPr>
        </p:nvSpPr>
        <p:spPr>
          <a:xfrm>
            <a:off x="-1536" y="8070"/>
            <a:ext cx="9144000" cy="692682"/>
          </a:xfrm>
        </p:spPr>
        <p:txBody>
          <a:bodyPr/>
          <a:lstStyle/>
          <a:p>
            <a:endParaRPr lang="en-US" dirty="0"/>
          </a:p>
        </p:txBody>
      </p:sp>
    </p:spTree>
    <p:extLst>
      <p:ext uri="{BB962C8B-B14F-4D97-AF65-F5344CB8AC3E}">
        <p14:creationId xmlns:p14="http://schemas.microsoft.com/office/powerpoint/2010/main" val="195634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492875"/>
            <a:ext cx="2133600" cy="365125"/>
          </a:xfrm>
        </p:spPr>
        <p:txBody>
          <a:bodyPr/>
          <a:lstStyle/>
          <a:p>
            <a:fld id="{377D533A-9B3E-1A48-8319-37E098DFC207}" type="datetimeFigureOut">
              <a:rPr lang="en-US" smtClean="0"/>
              <a:t>28/11/15</a:t>
            </a:fld>
            <a:endParaRPr lang="en-US"/>
          </a:p>
        </p:txBody>
      </p:sp>
      <p:sp>
        <p:nvSpPr>
          <p:cNvPr id="4" name="Footer Placeholder 3"/>
          <p:cNvSpPr>
            <a:spLocks noGrp="1"/>
          </p:cNvSpPr>
          <p:nvPr>
            <p:ph type="ftr" sz="quarter" idx="11"/>
          </p:nvPr>
        </p:nvSpPr>
        <p:spPr>
          <a:xfrm>
            <a:off x="3124200" y="6472995"/>
            <a:ext cx="2895600" cy="365125"/>
          </a:xfrm>
        </p:spPr>
        <p:txBody>
          <a:bodyPr/>
          <a:lstStyle/>
          <a:p>
            <a:endParaRPr lang="en-US" dirty="0"/>
          </a:p>
        </p:txBody>
      </p:sp>
      <p:sp>
        <p:nvSpPr>
          <p:cNvPr id="5" name="Slide Number Placeholder 4"/>
          <p:cNvSpPr>
            <a:spLocks noGrp="1"/>
          </p:cNvSpPr>
          <p:nvPr>
            <p:ph type="sldNum" sz="quarter" idx="12"/>
          </p:nvPr>
        </p:nvSpPr>
        <p:spPr>
          <a:xfrm>
            <a:off x="7010400" y="6492875"/>
            <a:ext cx="2133600" cy="365125"/>
          </a:xfrm>
        </p:spPr>
        <p:txBody>
          <a:bodyPr/>
          <a:lstStyle/>
          <a:p>
            <a:fld id="{FD462825-E990-174D-8D60-28086EECC2FE}" type="slidenum">
              <a:rPr lang="en-US" smtClean="0"/>
              <a:t>‹#›</a:t>
            </a:fld>
            <a:endParaRPr lang="en-US"/>
          </a:p>
        </p:txBody>
      </p:sp>
      <p:sp>
        <p:nvSpPr>
          <p:cNvPr id="6" name="Title 1"/>
          <p:cNvSpPr>
            <a:spLocks noGrp="1"/>
          </p:cNvSpPr>
          <p:nvPr>
            <p:ph type="title"/>
          </p:nvPr>
        </p:nvSpPr>
        <p:spPr>
          <a:xfrm>
            <a:off x="0" y="0"/>
            <a:ext cx="9144000" cy="692682"/>
          </a:xfrm>
        </p:spPr>
        <p:txBody>
          <a:bodyPr/>
          <a:lstStyle/>
          <a:p>
            <a:r>
              <a:rPr lang="en-AU" smtClean="0"/>
              <a:t>Click to edit Master title style</a:t>
            </a:r>
            <a:endParaRPr lang="en-US" dirty="0"/>
          </a:p>
        </p:txBody>
      </p:sp>
    </p:spTree>
    <p:extLst>
      <p:ext uri="{BB962C8B-B14F-4D97-AF65-F5344CB8AC3E}">
        <p14:creationId xmlns:p14="http://schemas.microsoft.com/office/powerpoint/2010/main" val="335426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492875"/>
            <a:ext cx="2133600" cy="365125"/>
          </a:xfrm>
        </p:spPr>
        <p:txBody>
          <a:bodyPr/>
          <a:lstStyle/>
          <a:p>
            <a:fld id="{377D533A-9B3E-1A48-8319-37E098DFC207}" type="datetimeFigureOut">
              <a:rPr lang="en-US" smtClean="0"/>
              <a:t>28/11/15</a:t>
            </a:fld>
            <a:endParaRPr lang="en-US"/>
          </a:p>
        </p:txBody>
      </p:sp>
      <p:sp>
        <p:nvSpPr>
          <p:cNvPr id="3" name="Footer Placeholder 2"/>
          <p:cNvSpPr>
            <a:spLocks noGrp="1"/>
          </p:cNvSpPr>
          <p:nvPr>
            <p:ph type="ftr" sz="quarter" idx="11"/>
          </p:nvPr>
        </p:nvSpPr>
        <p:spPr>
          <a:xfrm>
            <a:off x="3124200" y="6492875"/>
            <a:ext cx="2895600" cy="365125"/>
          </a:xfrm>
        </p:spPr>
        <p:txBody>
          <a:bodyPr/>
          <a:lstStyle/>
          <a:p>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FD462825-E990-174D-8D60-28086EECC2FE}" type="slidenum">
              <a:rPr lang="en-US" smtClean="0"/>
              <a:t>‹#›</a:t>
            </a:fld>
            <a:endParaRPr lang="en-US"/>
          </a:p>
        </p:txBody>
      </p:sp>
    </p:spTree>
    <p:extLst>
      <p:ext uri="{BB962C8B-B14F-4D97-AF65-F5344CB8AC3E}">
        <p14:creationId xmlns:p14="http://schemas.microsoft.com/office/powerpoint/2010/main" val="2102961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D533A-9B3E-1A48-8319-37E098DFC207}" type="datetimeFigureOut">
              <a:rPr lang="en-US" smtClean="0"/>
              <a:t>28/11/15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62825-E990-174D-8D60-28086EECC2FE}" type="slidenum">
              <a:rPr lang="en-US" smtClean="0"/>
              <a:t>‹#›</a:t>
            </a:fld>
            <a:endParaRPr lang="en-US"/>
          </a:p>
        </p:txBody>
      </p:sp>
    </p:spTree>
    <p:extLst>
      <p:ext uri="{BB962C8B-B14F-4D97-AF65-F5344CB8AC3E}">
        <p14:creationId xmlns:p14="http://schemas.microsoft.com/office/powerpoint/2010/main" val="108690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2" r:id="rId5"/>
    <p:sldLayoutId id="2147483658" r:id="rId6"/>
    <p:sldLayoutId id="2147483654" r:id="rId7"/>
    <p:sldLayoutId id="2147483655"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Which of </a:t>
            </a:r>
            <a:r>
              <a:rPr lang="en-US" dirty="0" smtClean="0"/>
              <a:t>these corners </a:t>
            </a:r>
            <a:r>
              <a:rPr lang="en-US" dirty="0"/>
              <a:t>is square?</a:t>
            </a:r>
          </a:p>
        </p:txBody>
      </p:sp>
      <p:pic>
        <p:nvPicPr>
          <p:cNvPr id="3" name="Picture 2"/>
          <p:cNvPicPr>
            <a:picLocks noChangeAspect="1"/>
          </p:cNvPicPr>
          <p:nvPr/>
        </p:nvPicPr>
        <p:blipFill>
          <a:blip r:embed="rId3"/>
          <a:stretch>
            <a:fillRect/>
          </a:stretch>
        </p:blipFill>
        <p:spPr>
          <a:xfrm>
            <a:off x="686444" y="1121308"/>
            <a:ext cx="7896591" cy="5498367"/>
          </a:xfrm>
          <a:prstGeom prst="rect">
            <a:avLst/>
          </a:prstGeom>
        </p:spPr>
      </p:pic>
    </p:spTree>
    <p:extLst>
      <p:ext uri="{BB962C8B-B14F-4D97-AF65-F5344CB8AC3E}">
        <p14:creationId xmlns:p14="http://schemas.microsoft.com/office/powerpoint/2010/main" val="20714862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Which of </a:t>
            </a:r>
            <a:r>
              <a:rPr lang="en-US" dirty="0" smtClean="0"/>
              <a:t>these corners </a:t>
            </a:r>
            <a:r>
              <a:rPr lang="en-US" dirty="0"/>
              <a:t>is square?</a:t>
            </a:r>
          </a:p>
        </p:txBody>
      </p:sp>
      <p:pic>
        <p:nvPicPr>
          <p:cNvPr id="3" name="Picture 2"/>
          <p:cNvPicPr>
            <a:picLocks noChangeAspect="1"/>
          </p:cNvPicPr>
          <p:nvPr/>
        </p:nvPicPr>
        <p:blipFill>
          <a:blip r:embed="rId3"/>
          <a:stretch>
            <a:fillRect/>
          </a:stretch>
        </p:blipFill>
        <p:spPr>
          <a:xfrm>
            <a:off x="686444" y="1121308"/>
            <a:ext cx="7896591" cy="5498367"/>
          </a:xfrm>
          <a:prstGeom prst="rect">
            <a:avLst/>
          </a:prstGeom>
        </p:spPr>
      </p:pic>
      <p:sp>
        <p:nvSpPr>
          <p:cNvPr id="4" name="Rectangle 3"/>
          <p:cNvSpPr/>
          <p:nvPr/>
        </p:nvSpPr>
        <p:spPr>
          <a:xfrm>
            <a:off x="846613" y="1258612"/>
            <a:ext cx="7608083" cy="5217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697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245517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803623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8" y="0"/>
            <a:ext cx="7705897" cy="692682"/>
          </a:xfrm>
        </p:spPr>
        <p:txBody>
          <a:bodyPr>
            <a:normAutofit/>
          </a:bodyPr>
          <a:lstStyle/>
          <a:p>
            <a:r>
              <a:rPr lang="en-US" sz="3600" dirty="0" smtClean="0"/>
              <a:t>Pythagorean Triplets</a:t>
            </a:r>
            <a:endParaRPr lang="en-US" sz="3600" dirty="0"/>
          </a:p>
        </p:txBody>
      </p:sp>
      <p:sp>
        <p:nvSpPr>
          <p:cNvPr id="3" name="Content Placeholder 2"/>
          <p:cNvSpPr>
            <a:spLocks noGrp="1"/>
          </p:cNvSpPr>
          <p:nvPr>
            <p:ph idx="1"/>
          </p:nvPr>
        </p:nvSpPr>
        <p:spPr>
          <a:xfrm>
            <a:off x="-13488" y="712145"/>
            <a:ext cx="7705897" cy="6145855"/>
          </a:xfrm>
        </p:spPr>
        <p:txBody>
          <a:bodyPr>
            <a:noAutofit/>
          </a:bodyPr>
          <a:lstStyle/>
          <a:p>
            <a:r>
              <a:rPr lang="en-US" dirty="0"/>
              <a:t>4 is the length and 5 the diagonal. What is the breadth ?</a:t>
            </a:r>
          </a:p>
          <a:p>
            <a:r>
              <a:rPr lang="en-US" dirty="0"/>
              <a:t>Its size is not known. </a:t>
            </a:r>
          </a:p>
          <a:p>
            <a:r>
              <a:rPr lang="en-US" dirty="0"/>
              <a:t>4 times </a:t>
            </a:r>
            <a:r>
              <a:rPr lang="en-US" dirty="0" smtClean="0"/>
              <a:t>4 </a:t>
            </a:r>
            <a:r>
              <a:rPr lang="en-US" dirty="0"/>
              <a:t>is 16. </a:t>
            </a:r>
          </a:p>
          <a:p>
            <a:r>
              <a:rPr lang="en-US" dirty="0"/>
              <a:t>5 times 5 is 25. </a:t>
            </a:r>
          </a:p>
          <a:p>
            <a:r>
              <a:rPr lang="en-US" dirty="0"/>
              <a:t>You take 16 from 25 and there remains 9. </a:t>
            </a:r>
          </a:p>
          <a:p>
            <a:r>
              <a:rPr lang="en-US" dirty="0"/>
              <a:t>What times what </a:t>
            </a:r>
            <a:r>
              <a:rPr lang="en-US" dirty="0" smtClean="0"/>
              <a:t>shall</a:t>
            </a:r>
          </a:p>
          <a:p>
            <a:pPr marL="0" indent="0">
              <a:buNone/>
            </a:pPr>
            <a:r>
              <a:rPr lang="en-US" dirty="0" smtClean="0"/>
              <a:t> </a:t>
            </a:r>
            <a:r>
              <a:rPr lang="en-US" dirty="0"/>
              <a:t>I </a:t>
            </a:r>
            <a:r>
              <a:rPr lang="en-US" dirty="0" smtClean="0"/>
              <a:t>take </a:t>
            </a:r>
            <a:r>
              <a:rPr lang="en-US" dirty="0"/>
              <a:t>in order to get 9 ? </a:t>
            </a:r>
          </a:p>
          <a:p>
            <a:r>
              <a:rPr lang="en-US" dirty="0"/>
              <a:t>3 times 3 is 9. </a:t>
            </a:r>
          </a:p>
          <a:p>
            <a:r>
              <a:rPr lang="en-US" dirty="0"/>
              <a:t>3 is the breadth</a:t>
            </a:r>
            <a:r>
              <a:rPr lang="en-US" dirty="0" smtClean="0"/>
              <a:t>.</a:t>
            </a:r>
          </a:p>
          <a:p>
            <a:pPr marL="0" indent="0">
              <a:buNone/>
            </a:pPr>
            <a:r>
              <a:rPr lang="en-US" sz="2400" dirty="0" smtClean="0"/>
              <a:t>Babylonian tablet: 1900 </a:t>
            </a:r>
            <a:r>
              <a:rPr lang="en-US" sz="2400" dirty="0"/>
              <a:t>BC </a:t>
            </a:r>
            <a:r>
              <a:rPr lang="en-US" sz="2400" dirty="0" smtClean="0"/>
              <a:t>to </a:t>
            </a:r>
            <a:r>
              <a:rPr lang="en-US" sz="2400" dirty="0"/>
              <a:t>1600 BC.</a:t>
            </a:r>
          </a:p>
          <a:p>
            <a:pPr marL="0" indent="0">
              <a:buNone/>
            </a:pPr>
            <a:r>
              <a:rPr lang="en-US" dirty="0" smtClean="0"/>
              <a:t> </a:t>
            </a:r>
            <a:endParaRPr lang="en-US" dirty="0"/>
          </a:p>
        </p:txBody>
      </p:sp>
      <p:pic>
        <p:nvPicPr>
          <p:cNvPr id="5" name="Picture 4"/>
          <p:cNvPicPr>
            <a:picLocks noChangeAspect="1"/>
          </p:cNvPicPr>
          <p:nvPr/>
        </p:nvPicPr>
        <p:blipFill>
          <a:blip r:embed="rId3"/>
          <a:stretch>
            <a:fillRect/>
          </a:stretch>
        </p:blipFill>
        <p:spPr>
          <a:xfrm>
            <a:off x="7692409" y="0"/>
            <a:ext cx="1466022" cy="6858000"/>
          </a:xfrm>
          <a:prstGeom prst="rect">
            <a:avLst/>
          </a:prstGeom>
        </p:spPr>
      </p:pic>
      <p:pic>
        <p:nvPicPr>
          <p:cNvPr id="6" name="Picture 5"/>
          <p:cNvPicPr>
            <a:picLocks noChangeAspect="1"/>
          </p:cNvPicPr>
          <p:nvPr/>
        </p:nvPicPr>
        <p:blipFill>
          <a:blip r:embed="rId4"/>
          <a:stretch>
            <a:fillRect/>
          </a:stretch>
        </p:blipFill>
        <p:spPr>
          <a:xfrm>
            <a:off x="4228355" y="4334747"/>
            <a:ext cx="4930075" cy="1989329"/>
          </a:xfrm>
          <a:prstGeom prst="rect">
            <a:avLst/>
          </a:prstGeom>
        </p:spPr>
      </p:pic>
      <p:grpSp>
        <p:nvGrpSpPr>
          <p:cNvPr id="17" name="Group 16"/>
          <p:cNvGrpSpPr/>
          <p:nvPr/>
        </p:nvGrpSpPr>
        <p:grpSpPr>
          <a:xfrm>
            <a:off x="4598002" y="1937922"/>
            <a:ext cx="1576455" cy="1080997"/>
            <a:chOff x="4598002" y="1937922"/>
            <a:chExt cx="1576455" cy="1080997"/>
          </a:xfrm>
        </p:grpSpPr>
        <p:sp>
          <p:nvSpPr>
            <p:cNvPr id="8" name="Right Triangle 7"/>
            <p:cNvSpPr/>
            <p:nvPr/>
          </p:nvSpPr>
          <p:spPr>
            <a:xfrm>
              <a:off x="4882638" y="1937922"/>
              <a:ext cx="1291819" cy="744512"/>
            </a:xfrm>
            <a:prstGeom prst="rtTriangle">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598002" y="2113097"/>
              <a:ext cx="301660" cy="369332"/>
            </a:xfrm>
            <a:prstGeom prst="rect">
              <a:avLst/>
            </a:prstGeom>
            <a:noFill/>
          </p:spPr>
          <p:txBody>
            <a:bodyPr wrap="none" rtlCol="0">
              <a:spAutoFit/>
            </a:bodyPr>
            <a:lstStyle/>
            <a:p>
              <a:r>
                <a:rPr lang="en-US" dirty="0" smtClean="0"/>
                <a:t>3</a:t>
              </a:r>
              <a:endParaRPr lang="en-US" dirty="0"/>
            </a:p>
          </p:txBody>
        </p:sp>
        <p:sp>
          <p:nvSpPr>
            <p:cNvPr id="10" name="TextBox 9"/>
            <p:cNvSpPr txBox="1"/>
            <p:nvPr/>
          </p:nvSpPr>
          <p:spPr>
            <a:xfrm>
              <a:off x="5266506" y="2649587"/>
              <a:ext cx="301660" cy="369332"/>
            </a:xfrm>
            <a:prstGeom prst="rect">
              <a:avLst/>
            </a:prstGeom>
            <a:noFill/>
          </p:spPr>
          <p:txBody>
            <a:bodyPr wrap="none" rtlCol="0">
              <a:spAutoFit/>
            </a:bodyPr>
            <a:lstStyle/>
            <a:p>
              <a:r>
                <a:rPr lang="en-US" dirty="0"/>
                <a:t>4</a:t>
              </a:r>
            </a:p>
          </p:txBody>
        </p:sp>
        <p:sp>
          <p:nvSpPr>
            <p:cNvPr id="11" name="TextBox 10"/>
            <p:cNvSpPr txBox="1"/>
            <p:nvPr/>
          </p:nvSpPr>
          <p:spPr>
            <a:xfrm>
              <a:off x="5384492" y="1937922"/>
              <a:ext cx="301660" cy="369332"/>
            </a:xfrm>
            <a:prstGeom prst="rect">
              <a:avLst/>
            </a:prstGeom>
            <a:noFill/>
          </p:spPr>
          <p:txBody>
            <a:bodyPr wrap="none" rtlCol="0">
              <a:spAutoFit/>
            </a:bodyPr>
            <a:lstStyle/>
            <a:p>
              <a:r>
                <a:rPr lang="en-US" dirty="0"/>
                <a:t>5</a:t>
              </a:r>
            </a:p>
          </p:txBody>
        </p:sp>
        <p:cxnSp>
          <p:nvCxnSpPr>
            <p:cNvPr id="14" name="Straight Connector 13"/>
            <p:cNvCxnSpPr/>
            <p:nvPr/>
          </p:nvCxnSpPr>
          <p:spPr>
            <a:xfrm>
              <a:off x="4899662" y="2504327"/>
              <a:ext cx="1690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052062" y="2515276"/>
              <a:ext cx="0" cy="15240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9" name="Straight Connector 18"/>
          <p:cNvCxnSpPr>
            <a:stCxn id="8" idx="0"/>
          </p:cNvCxnSpPr>
          <p:nvPr/>
        </p:nvCxnSpPr>
        <p:spPr>
          <a:xfrm>
            <a:off x="4882638" y="1937922"/>
            <a:ext cx="1291819"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8" idx="4"/>
          </p:cNvCxnSpPr>
          <p:nvPr/>
        </p:nvCxnSpPr>
        <p:spPr>
          <a:xfrm>
            <a:off x="6174457" y="1937922"/>
            <a:ext cx="0" cy="744512"/>
          </a:xfrm>
          <a:prstGeom prst="line">
            <a:avLst/>
          </a:prstGeom>
          <a:ln w="5715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990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
            <a:ext cx="9144000" cy="6380480"/>
          </a:xfrm>
          <a:prstGeom prst="rect">
            <a:avLst/>
          </a:prstGeom>
        </p:spPr>
      </p:pic>
    </p:spTree>
    <p:extLst>
      <p:ext uri="{BB962C8B-B14F-4D97-AF65-F5344CB8AC3E}">
        <p14:creationId xmlns:p14="http://schemas.microsoft.com/office/powerpoint/2010/main" val="20289219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488" y="0"/>
            <a:ext cx="9157488"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dirty="0"/>
              <a:t>a</a:t>
            </a:r>
            <a:r>
              <a:rPr lang="en-US" sz="6000" baseline="30000" dirty="0" smtClean="0"/>
              <a:t>2</a:t>
            </a:r>
            <a:r>
              <a:rPr lang="en-US" sz="6000" dirty="0" smtClean="0"/>
              <a:t>+b</a:t>
            </a:r>
            <a:r>
              <a:rPr lang="en-US" sz="6000" baseline="30000" dirty="0" smtClean="0"/>
              <a:t>2</a:t>
            </a:r>
            <a:r>
              <a:rPr lang="en-US" sz="6000" dirty="0" smtClean="0"/>
              <a:t>=c</a:t>
            </a:r>
            <a:r>
              <a:rPr lang="en-US" sz="6000" baseline="30000" dirty="0" smtClean="0"/>
              <a:t>2</a:t>
            </a:r>
            <a:endParaRPr lang="en-US" sz="6000" baseline="30000" dirty="0"/>
          </a:p>
        </p:txBody>
      </p:sp>
      <p:pic>
        <p:nvPicPr>
          <p:cNvPr id="4" name="Picture 3"/>
          <p:cNvPicPr>
            <a:picLocks noChangeAspect="1"/>
          </p:cNvPicPr>
          <p:nvPr/>
        </p:nvPicPr>
        <p:blipFill>
          <a:blip r:embed="rId3"/>
          <a:stretch>
            <a:fillRect/>
          </a:stretch>
        </p:blipFill>
        <p:spPr>
          <a:xfrm>
            <a:off x="1904743" y="1670538"/>
            <a:ext cx="5250242" cy="3848100"/>
          </a:xfrm>
          <a:prstGeom prst="rect">
            <a:avLst/>
          </a:prstGeom>
        </p:spPr>
      </p:pic>
    </p:spTree>
    <p:extLst>
      <p:ext uri="{BB962C8B-B14F-4D97-AF65-F5344CB8AC3E}">
        <p14:creationId xmlns:p14="http://schemas.microsoft.com/office/powerpoint/2010/main" val="12530049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aths Lecture Template 1 (Brunswi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Maths Lecture Template 1 (Brunswick).potx</Template>
  <TotalTime>26932</TotalTime>
  <Words>914</Words>
  <Application>Microsoft Macintosh PowerPoint</Application>
  <PresentationFormat>On-screen Show (4:3)</PresentationFormat>
  <Paragraphs>69</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Maths Lecture Template 1 (Brunswick)</vt:lpstr>
      <vt:lpstr>Which of these corners is square?</vt:lpstr>
      <vt:lpstr>Which of these corners is square?</vt:lpstr>
      <vt:lpstr>PowerPoint Presentation</vt:lpstr>
      <vt:lpstr>PowerPoint Presentation</vt:lpstr>
      <vt:lpstr>Pythagorean Triplets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oliver lovell</dc:creator>
  <cp:lastModifiedBy>oliver lovell</cp:lastModifiedBy>
  <cp:revision>125</cp:revision>
  <cp:lastPrinted>2015-09-25T21:17:59Z</cp:lastPrinted>
  <dcterms:created xsi:type="dcterms:W3CDTF">2015-08-16T11:38:43Z</dcterms:created>
  <dcterms:modified xsi:type="dcterms:W3CDTF">2015-11-27T21:14:52Z</dcterms:modified>
</cp:coreProperties>
</file>